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89" r:id="rId3"/>
    <p:sldId id="290" r:id="rId4"/>
    <p:sldId id="325" r:id="rId5"/>
    <p:sldId id="332" r:id="rId6"/>
    <p:sldId id="354" r:id="rId7"/>
    <p:sldId id="329" r:id="rId8"/>
    <p:sldId id="333" r:id="rId9"/>
    <p:sldId id="334" r:id="rId10"/>
    <p:sldId id="335" r:id="rId11"/>
    <p:sldId id="336" r:id="rId12"/>
    <p:sldId id="337" r:id="rId13"/>
    <p:sldId id="330" r:id="rId14"/>
    <p:sldId id="338" r:id="rId15"/>
    <p:sldId id="340" r:id="rId16"/>
    <p:sldId id="339" r:id="rId17"/>
    <p:sldId id="341" r:id="rId18"/>
    <p:sldId id="342" r:id="rId19"/>
    <p:sldId id="331" r:id="rId20"/>
    <p:sldId id="343" r:id="rId21"/>
    <p:sldId id="344" r:id="rId22"/>
    <p:sldId id="345" r:id="rId23"/>
    <p:sldId id="346" r:id="rId24"/>
    <p:sldId id="347" r:id="rId25"/>
    <p:sldId id="349" r:id="rId26"/>
    <p:sldId id="350" r:id="rId27"/>
    <p:sldId id="351" r:id="rId28"/>
    <p:sldId id="352" r:id="rId29"/>
    <p:sldId id="323" r:id="rId30"/>
    <p:sldId id="355" r:id="rId31"/>
    <p:sldId id="353" r:id="rId32"/>
  </p:sldIdLst>
  <p:sldSz cx="9144000" cy="5143500" type="screen16x9"/>
  <p:notesSz cx="6858000" cy="9144000"/>
  <p:embeddedFontLst>
    <p:embeddedFont>
      <p:font typeface="Cambria Math" panose="02040503050406030204" pitchFamily="18" charset="0"/>
      <p:regular r:id="rId34"/>
    </p:embeddedFont>
    <p:embeddedFont>
      <p:font typeface="Fira Sans Extra Condensed" panose="020B0503050000020004" pitchFamily="34" charset="0"/>
      <p:regular r:id="rId35"/>
      <p:bold r:id="rId36"/>
      <p:italic r:id="rId37"/>
      <p:boldItalic r:id="rId38"/>
    </p:embeddedFont>
    <p:embeddedFont>
      <p:font typeface="Fira Sans Extra Condensed SemiBold" panose="020B060402020202020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5C"/>
    <a:srgbClr val="005B8E"/>
    <a:srgbClr val="5D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815E5D-AD9D-4CF9-9957-E4217578FE30}">
  <a:tblStyle styleId="{65815E5D-AD9D-4CF9-9957-E4217578FE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533" autoAdjust="0"/>
  </p:normalViewPr>
  <p:slideViewPr>
    <p:cSldViewPr snapToGrid="0">
      <p:cViewPr varScale="1">
        <p:scale>
          <a:sx n="90" d="100"/>
          <a:sy n="90" d="100"/>
        </p:scale>
        <p:origin x="834"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DCEBE-A539-4B9F-AD84-2B5D9807731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fr-FR"/>
        </a:p>
      </dgm:t>
    </dgm:pt>
    <dgm:pt modelId="{FF5B2E04-B355-4901-BE6A-A7FAE58F2A1F}">
      <dgm:prSet phldrT="[Texte]" custT="1"/>
      <dgm:spPr/>
      <dgm:t>
        <a:bodyPr/>
        <a:lstStyle/>
        <a:p>
          <a:pPr>
            <a:buClr>
              <a:srgbClr val="000000"/>
            </a:buClr>
            <a:buSzPts val="1100"/>
            <a:buFont typeface="Arial"/>
            <a:buChar char="●"/>
          </a:pPr>
          <a:r>
            <a:rPr lang="fr-FR" sz="1000" b="1" dirty="0"/>
            <a:t>Radiothérapie improvisée</a:t>
          </a:r>
        </a:p>
      </dgm:t>
    </dgm:pt>
    <dgm:pt modelId="{2E439063-90C2-450D-BDB1-E23A78A601DF}" type="parTrans" cxnId="{4E235724-4A38-40C5-940E-7023FBF4CFD6}">
      <dgm:prSet/>
      <dgm:spPr/>
      <dgm:t>
        <a:bodyPr/>
        <a:lstStyle/>
        <a:p>
          <a:endParaRPr lang="fr-FR"/>
        </a:p>
      </dgm:t>
    </dgm:pt>
    <dgm:pt modelId="{6EE152E5-40A7-4932-BDDA-EF391C474F95}" type="sibTrans" cxnId="{4E235724-4A38-40C5-940E-7023FBF4CFD6}">
      <dgm:prSet/>
      <dgm:spPr/>
      <dgm:t>
        <a:bodyPr/>
        <a:lstStyle/>
        <a:p>
          <a:endParaRPr lang="fr-FR"/>
        </a:p>
      </dgm:t>
    </dgm:pt>
    <dgm:pt modelId="{92440F87-42B5-45E7-95A2-F3C4627EF9DA}">
      <dgm:prSet phldrT="[Texte]" custT="1"/>
      <dgm:spPr/>
      <dgm:t>
        <a:bodyPr/>
        <a:lstStyle/>
        <a:p>
          <a:pPr>
            <a:buClr>
              <a:srgbClr val="000000"/>
            </a:buClr>
            <a:buSzPts val="1100"/>
            <a:buFont typeface="Arial"/>
            <a:buChar char="●"/>
          </a:pPr>
          <a:r>
            <a:rPr lang="fr-FR" sz="1000" b="1" dirty="0"/>
            <a:t>Prévenir et Traiter Rapidement les Infections</a:t>
          </a:r>
        </a:p>
      </dgm:t>
    </dgm:pt>
    <dgm:pt modelId="{B2451C4A-F0C3-4BE3-8974-E5454CBB2FFC}" type="parTrans" cxnId="{82877A1B-AF1C-4ED6-9D6B-EA7B5D54FAC3}">
      <dgm:prSet/>
      <dgm:spPr/>
      <dgm:t>
        <a:bodyPr/>
        <a:lstStyle/>
        <a:p>
          <a:endParaRPr lang="fr-FR"/>
        </a:p>
      </dgm:t>
    </dgm:pt>
    <dgm:pt modelId="{E9BEF0F5-EB8E-4B7D-B673-66B23559F581}" type="sibTrans" cxnId="{82877A1B-AF1C-4ED6-9D6B-EA7B5D54FAC3}">
      <dgm:prSet/>
      <dgm:spPr/>
      <dgm:t>
        <a:bodyPr/>
        <a:lstStyle/>
        <a:p>
          <a:endParaRPr lang="fr-FR"/>
        </a:p>
      </dgm:t>
    </dgm:pt>
    <dgm:pt modelId="{B9A6086D-8440-4B57-A8C7-25DB942A050C}">
      <dgm:prSet custT="1"/>
      <dgm:spPr/>
      <dgm:t>
        <a:bodyPr/>
        <a:lstStyle/>
        <a:p>
          <a:r>
            <a:rPr lang="fr-FR" sz="1000" b="1" dirty="0"/>
            <a:t>Améliorer les soins aux patients</a:t>
          </a:r>
        </a:p>
      </dgm:t>
    </dgm:pt>
    <dgm:pt modelId="{96029CF3-31D3-4E5A-B02F-F1C29A83097A}" type="parTrans" cxnId="{4F734238-EADE-4B2A-B7BE-EB39BE55184C}">
      <dgm:prSet/>
      <dgm:spPr/>
      <dgm:t>
        <a:bodyPr/>
        <a:lstStyle/>
        <a:p>
          <a:endParaRPr lang="fr-FR"/>
        </a:p>
      </dgm:t>
    </dgm:pt>
    <dgm:pt modelId="{120B2F8E-FA8B-4CF9-AEDC-98C8F375BBDF}" type="sibTrans" cxnId="{4F734238-EADE-4B2A-B7BE-EB39BE55184C}">
      <dgm:prSet/>
      <dgm:spPr/>
      <dgm:t>
        <a:bodyPr/>
        <a:lstStyle/>
        <a:p>
          <a:endParaRPr lang="fr-FR"/>
        </a:p>
      </dgm:t>
    </dgm:pt>
    <dgm:pt modelId="{89AEEBA2-301D-4AB1-8F17-A9E6E4DD699B}">
      <dgm:prSet phldrT="[Texte]" custT="1"/>
      <dgm:spPr/>
      <dgm:t>
        <a:bodyPr/>
        <a:lstStyle/>
        <a:p>
          <a:pPr>
            <a:buClr>
              <a:srgbClr val="000000"/>
            </a:buClr>
            <a:buSzPts val="1100"/>
            <a:buFont typeface="Arial"/>
            <a:buChar char="●"/>
          </a:pPr>
          <a:r>
            <a:rPr lang="fr-FR" sz="1000" b="1" dirty="0"/>
            <a:t>Données médicales de haut qualité </a:t>
          </a:r>
        </a:p>
      </dgm:t>
    </dgm:pt>
    <dgm:pt modelId="{7E64680F-F2FD-45DB-989C-AB0CEAD9F468}" type="parTrans" cxnId="{54A7631D-9258-4511-A03C-579A2170B00A}">
      <dgm:prSet/>
      <dgm:spPr/>
      <dgm:t>
        <a:bodyPr/>
        <a:lstStyle/>
        <a:p>
          <a:endParaRPr lang="fr-FR"/>
        </a:p>
      </dgm:t>
    </dgm:pt>
    <dgm:pt modelId="{2AD72A16-6721-4165-A607-EBA9E84D2F83}" type="sibTrans" cxnId="{54A7631D-9258-4511-A03C-579A2170B00A}">
      <dgm:prSet/>
      <dgm:spPr/>
      <dgm:t>
        <a:bodyPr/>
        <a:lstStyle/>
        <a:p>
          <a:endParaRPr lang="fr-FR"/>
        </a:p>
      </dgm:t>
    </dgm:pt>
    <dgm:pt modelId="{65C10DC6-345B-430B-B97B-A486476D6A04}">
      <dgm:prSet phldrT="[Texte]" custT="1"/>
      <dgm:spPr/>
      <dgm:t>
        <a:bodyPr/>
        <a:lstStyle/>
        <a:p>
          <a:pPr>
            <a:buClr>
              <a:srgbClr val="000000"/>
            </a:buClr>
            <a:buSzPts val="1100"/>
            <a:buFont typeface="Arial"/>
            <a:buChar char="●"/>
          </a:pPr>
          <a:r>
            <a:rPr lang="fr-FR" sz="1050" b="1" dirty="0"/>
            <a:t>Diminuer les réadmissions</a:t>
          </a:r>
        </a:p>
      </dgm:t>
    </dgm:pt>
    <dgm:pt modelId="{C37EB50C-1F7A-4338-8212-CF01E5CF543A}" type="parTrans" cxnId="{A75AABBF-A971-46B5-BA69-12D501ACD2D2}">
      <dgm:prSet/>
      <dgm:spPr/>
      <dgm:t>
        <a:bodyPr/>
        <a:lstStyle/>
        <a:p>
          <a:endParaRPr lang="fr-FR"/>
        </a:p>
      </dgm:t>
    </dgm:pt>
    <dgm:pt modelId="{80E5CE47-626F-4F8F-99AD-44E55822405C}" type="sibTrans" cxnId="{A75AABBF-A971-46B5-BA69-12D501ACD2D2}">
      <dgm:prSet/>
      <dgm:spPr/>
      <dgm:t>
        <a:bodyPr/>
        <a:lstStyle/>
        <a:p>
          <a:endParaRPr lang="fr-FR"/>
        </a:p>
      </dgm:t>
    </dgm:pt>
    <dgm:pt modelId="{EDCF9A86-EE29-4830-B408-B2AED4268AED}" type="pres">
      <dgm:prSet presAssocID="{204DCEBE-A539-4B9F-AD84-2B5D9807731D}" presName="composite" presStyleCnt="0">
        <dgm:presLayoutVars>
          <dgm:chMax val="5"/>
          <dgm:dir/>
          <dgm:animLvl val="ctr"/>
          <dgm:resizeHandles val="exact"/>
        </dgm:presLayoutVars>
      </dgm:prSet>
      <dgm:spPr/>
    </dgm:pt>
    <dgm:pt modelId="{552632B3-722F-42DE-8E29-2C1A52A8CD1D}" type="pres">
      <dgm:prSet presAssocID="{204DCEBE-A539-4B9F-AD84-2B5D9807731D}" presName="cycle" presStyleCnt="0"/>
      <dgm:spPr/>
    </dgm:pt>
    <dgm:pt modelId="{3EAA53F8-6CA9-44D2-B432-39E8F7C2FAB4}" type="pres">
      <dgm:prSet presAssocID="{204DCEBE-A539-4B9F-AD84-2B5D9807731D}" presName="centerShape" presStyleCnt="0"/>
      <dgm:spPr/>
    </dgm:pt>
    <dgm:pt modelId="{C67E7D95-BEBD-4088-A677-A2696CD01163}" type="pres">
      <dgm:prSet presAssocID="{204DCEBE-A539-4B9F-AD84-2B5D9807731D}" presName="connSite" presStyleLbl="node1" presStyleIdx="0" presStyleCnt="6"/>
      <dgm:spPr/>
    </dgm:pt>
    <dgm:pt modelId="{3E76DC2E-E7A7-4760-AB4F-888C6A072346}" type="pres">
      <dgm:prSet presAssocID="{204DCEBE-A539-4B9F-AD84-2B5D9807731D}" presName="visible" presStyleLbl="node1" presStyleIdx="0" presStyleCnt="6" custScaleX="143066" custLinFactNeighborX="-7172" custLinFactNeighborY="359"/>
      <dgm:spPr/>
    </dgm:pt>
    <dgm:pt modelId="{C0FA8A78-15C3-49A0-9021-F520330F9B6D}" type="pres">
      <dgm:prSet presAssocID="{96029CF3-31D3-4E5A-B02F-F1C29A83097A}" presName="Name25" presStyleLbl="parChTrans1D1" presStyleIdx="0" presStyleCnt="5"/>
      <dgm:spPr/>
    </dgm:pt>
    <dgm:pt modelId="{6967AF87-EF85-42DA-BDC0-DA6401401AF8}" type="pres">
      <dgm:prSet presAssocID="{B9A6086D-8440-4B57-A8C7-25DB942A050C}" presName="node" presStyleCnt="0"/>
      <dgm:spPr/>
    </dgm:pt>
    <dgm:pt modelId="{892D3A80-FC4F-4498-BB78-F19F28A9BE5C}" type="pres">
      <dgm:prSet presAssocID="{B9A6086D-8440-4B57-A8C7-25DB942A050C}" presName="parentNode" presStyleLbl="node1" presStyleIdx="1" presStyleCnt="6" custScaleX="220734" custScaleY="104582" custLinFactNeighborX="84693" custLinFactNeighborY="29152">
        <dgm:presLayoutVars>
          <dgm:chMax val="1"/>
          <dgm:bulletEnabled val="1"/>
        </dgm:presLayoutVars>
      </dgm:prSet>
      <dgm:spPr/>
    </dgm:pt>
    <dgm:pt modelId="{C36A4C59-E080-4159-AADE-B65D5BCF4673}" type="pres">
      <dgm:prSet presAssocID="{B9A6086D-8440-4B57-A8C7-25DB942A050C}" presName="childNode" presStyleLbl="revTx" presStyleIdx="0" presStyleCnt="0">
        <dgm:presLayoutVars>
          <dgm:bulletEnabled val="1"/>
        </dgm:presLayoutVars>
      </dgm:prSet>
      <dgm:spPr/>
    </dgm:pt>
    <dgm:pt modelId="{7967F26F-F05D-4922-9DA9-E7CDF5ADAF53}" type="pres">
      <dgm:prSet presAssocID="{2E439063-90C2-450D-BDB1-E23A78A601DF}" presName="Name25" presStyleLbl="parChTrans1D1" presStyleIdx="1" presStyleCnt="5"/>
      <dgm:spPr/>
    </dgm:pt>
    <dgm:pt modelId="{704E0F34-009C-45B9-A49C-0B1433A5E581}" type="pres">
      <dgm:prSet presAssocID="{FF5B2E04-B355-4901-BE6A-A7FAE58F2A1F}" presName="node" presStyleCnt="0"/>
      <dgm:spPr/>
    </dgm:pt>
    <dgm:pt modelId="{63A7D418-B482-41D4-8DA2-7B1426D59CE6}" type="pres">
      <dgm:prSet presAssocID="{FF5B2E04-B355-4901-BE6A-A7FAE58F2A1F}" presName="parentNode" presStyleLbl="node1" presStyleIdx="2" presStyleCnt="6" custScaleX="219856" custScaleY="98129" custLinFactX="71410" custLinFactNeighborX="100000" custLinFactNeighborY="5684">
        <dgm:presLayoutVars>
          <dgm:chMax val="1"/>
          <dgm:bulletEnabled val="1"/>
        </dgm:presLayoutVars>
      </dgm:prSet>
      <dgm:spPr/>
    </dgm:pt>
    <dgm:pt modelId="{D7366CC6-BE2B-42CB-8F63-E9450588CD75}" type="pres">
      <dgm:prSet presAssocID="{FF5B2E04-B355-4901-BE6A-A7FAE58F2A1F}" presName="childNode" presStyleLbl="revTx" presStyleIdx="0" presStyleCnt="0">
        <dgm:presLayoutVars>
          <dgm:bulletEnabled val="1"/>
        </dgm:presLayoutVars>
      </dgm:prSet>
      <dgm:spPr/>
    </dgm:pt>
    <dgm:pt modelId="{E89500EE-7D2F-4FBE-BC19-2AA2ACEF3B1C}" type="pres">
      <dgm:prSet presAssocID="{B2451C4A-F0C3-4BE3-8974-E5454CBB2FFC}" presName="Name25" presStyleLbl="parChTrans1D1" presStyleIdx="2" presStyleCnt="5"/>
      <dgm:spPr/>
    </dgm:pt>
    <dgm:pt modelId="{877AA2A9-8D83-41FF-AC97-C26B0D6B4A45}" type="pres">
      <dgm:prSet presAssocID="{92440F87-42B5-45E7-95A2-F3C4627EF9DA}" presName="node" presStyleCnt="0"/>
      <dgm:spPr/>
    </dgm:pt>
    <dgm:pt modelId="{F60C6F29-95FD-48BA-8E10-F1FF645DE63A}" type="pres">
      <dgm:prSet presAssocID="{92440F87-42B5-45E7-95A2-F3C4627EF9DA}" presName="parentNode" presStyleLbl="node1" presStyleIdx="3" presStyleCnt="6" custScaleX="265648" custScaleY="121867" custLinFactX="90214" custLinFactNeighborX="100000" custLinFactNeighborY="-11454">
        <dgm:presLayoutVars>
          <dgm:chMax val="1"/>
          <dgm:bulletEnabled val="1"/>
        </dgm:presLayoutVars>
      </dgm:prSet>
      <dgm:spPr/>
    </dgm:pt>
    <dgm:pt modelId="{473A353A-DDCB-4725-94ED-800034FC1A90}" type="pres">
      <dgm:prSet presAssocID="{92440F87-42B5-45E7-95A2-F3C4627EF9DA}" presName="childNode" presStyleLbl="revTx" presStyleIdx="0" presStyleCnt="0">
        <dgm:presLayoutVars>
          <dgm:bulletEnabled val="1"/>
        </dgm:presLayoutVars>
      </dgm:prSet>
      <dgm:spPr/>
    </dgm:pt>
    <dgm:pt modelId="{6ED81925-808E-48F9-B5E7-B08EC5547F3E}" type="pres">
      <dgm:prSet presAssocID="{7E64680F-F2FD-45DB-989C-AB0CEAD9F468}" presName="Name25" presStyleLbl="parChTrans1D1" presStyleIdx="3" presStyleCnt="5"/>
      <dgm:spPr/>
    </dgm:pt>
    <dgm:pt modelId="{FCF8C061-DD47-443B-956B-E8FE87C9419A}" type="pres">
      <dgm:prSet presAssocID="{89AEEBA2-301D-4AB1-8F17-A9E6E4DD699B}" presName="node" presStyleCnt="0"/>
      <dgm:spPr/>
    </dgm:pt>
    <dgm:pt modelId="{15523C73-9D35-4AE0-B621-B3168B1BE46D}" type="pres">
      <dgm:prSet presAssocID="{89AEEBA2-301D-4AB1-8F17-A9E6E4DD699B}" presName="parentNode" presStyleLbl="node1" presStyleIdx="4" presStyleCnt="6" custScaleX="261840" custScaleY="135284" custLinFactX="100000" custLinFactNeighborX="150287" custLinFactNeighborY="3587">
        <dgm:presLayoutVars>
          <dgm:chMax val="1"/>
          <dgm:bulletEnabled val="1"/>
        </dgm:presLayoutVars>
      </dgm:prSet>
      <dgm:spPr/>
    </dgm:pt>
    <dgm:pt modelId="{EADB3F7C-E85C-4469-9DFF-567ED352BDB1}" type="pres">
      <dgm:prSet presAssocID="{89AEEBA2-301D-4AB1-8F17-A9E6E4DD699B}" presName="childNode" presStyleLbl="revTx" presStyleIdx="0" presStyleCnt="0">
        <dgm:presLayoutVars>
          <dgm:bulletEnabled val="1"/>
        </dgm:presLayoutVars>
      </dgm:prSet>
      <dgm:spPr/>
    </dgm:pt>
    <dgm:pt modelId="{58CB3B12-B27E-4C9E-8399-83FC10334F77}" type="pres">
      <dgm:prSet presAssocID="{C37EB50C-1F7A-4338-8212-CF01E5CF543A}" presName="Name25" presStyleLbl="parChTrans1D1" presStyleIdx="4" presStyleCnt="5"/>
      <dgm:spPr/>
    </dgm:pt>
    <dgm:pt modelId="{A0353882-5B00-41D4-864B-56FBB8A06E1B}" type="pres">
      <dgm:prSet presAssocID="{65C10DC6-345B-430B-B97B-A486476D6A04}" presName="node" presStyleCnt="0"/>
      <dgm:spPr/>
    </dgm:pt>
    <dgm:pt modelId="{BC89BC92-0A0B-4D02-AAD5-337BE694E716}" type="pres">
      <dgm:prSet presAssocID="{65C10DC6-345B-430B-B97B-A486476D6A04}" presName="parentNode" presStyleLbl="node1" presStyleIdx="5" presStyleCnt="6" custScaleX="249911" custScaleY="133993" custLinFactNeighborX="92305" custLinFactNeighborY="-24869">
        <dgm:presLayoutVars>
          <dgm:chMax val="1"/>
          <dgm:bulletEnabled val="1"/>
        </dgm:presLayoutVars>
      </dgm:prSet>
      <dgm:spPr/>
    </dgm:pt>
    <dgm:pt modelId="{AEBA2B98-1140-43D2-8A1A-59B7564614A0}" type="pres">
      <dgm:prSet presAssocID="{65C10DC6-345B-430B-B97B-A486476D6A04}" presName="childNode" presStyleLbl="revTx" presStyleIdx="0" presStyleCnt="0">
        <dgm:presLayoutVars>
          <dgm:bulletEnabled val="1"/>
        </dgm:presLayoutVars>
      </dgm:prSet>
      <dgm:spPr/>
    </dgm:pt>
  </dgm:ptLst>
  <dgm:cxnLst>
    <dgm:cxn modelId="{82877A1B-AF1C-4ED6-9D6B-EA7B5D54FAC3}" srcId="{204DCEBE-A539-4B9F-AD84-2B5D9807731D}" destId="{92440F87-42B5-45E7-95A2-F3C4627EF9DA}" srcOrd="2" destOrd="0" parTransId="{B2451C4A-F0C3-4BE3-8974-E5454CBB2FFC}" sibTransId="{E9BEF0F5-EB8E-4B7D-B673-66B23559F581}"/>
    <dgm:cxn modelId="{54A7631D-9258-4511-A03C-579A2170B00A}" srcId="{204DCEBE-A539-4B9F-AD84-2B5D9807731D}" destId="{89AEEBA2-301D-4AB1-8F17-A9E6E4DD699B}" srcOrd="3" destOrd="0" parTransId="{7E64680F-F2FD-45DB-989C-AB0CEAD9F468}" sibTransId="{2AD72A16-6721-4165-A607-EBA9E84D2F83}"/>
    <dgm:cxn modelId="{7CA3EC20-A7C8-4410-AEFC-E567EDB2A733}" type="presOf" srcId="{FF5B2E04-B355-4901-BE6A-A7FAE58F2A1F}" destId="{63A7D418-B482-41D4-8DA2-7B1426D59CE6}" srcOrd="0" destOrd="0" presId="urn:microsoft.com/office/officeart/2005/8/layout/radial2"/>
    <dgm:cxn modelId="{4E235724-4A38-40C5-940E-7023FBF4CFD6}" srcId="{204DCEBE-A539-4B9F-AD84-2B5D9807731D}" destId="{FF5B2E04-B355-4901-BE6A-A7FAE58F2A1F}" srcOrd="1" destOrd="0" parTransId="{2E439063-90C2-450D-BDB1-E23A78A601DF}" sibTransId="{6EE152E5-40A7-4932-BDDA-EF391C474F95}"/>
    <dgm:cxn modelId="{4F734238-EADE-4B2A-B7BE-EB39BE55184C}" srcId="{204DCEBE-A539-4B9F-AD84-2B5D9807731D}" destId="{B9A6086D-8440-4B57-A8C7-25DB942A050C}" srcOrd="0" destOrd="0" parTransId="{96029CF3-31D3-4E5A-B02F-F1C29A83097A}" sibTransId="{120B2F8E-FA8B-4CF9-AEDC-98C8F375BBDF}"/>
    <dgm:cxn modelId="{09B8DD3D-2BEA-4BCE-83A0-C97DC91447E2}" type="presOf" srcId="{204DCEBE-A539-4B9F-AD84-2B5D9807731D}" destId="{EDCF9A86-EE29-4830-B408-B2AED4268AED}" srcOrd="0" destOrd="0" presId="urn:microsoft.com/office/officeart/2005/8/layout/radial2"/>
    <dgm:cxn modelId="{1B82913F-8FF6-4827-98F6-E049CA676A63}" type="presOf" srcId="{C37EB50C-1F7A-4338-8212-CF01E5CF543A}" destId="{58CB3B12-B27E-4C9E-8399-83FC10334F77}" srcOrd="0" destOrd="0" presId="urn:microsoft.com/office/officeart/2005/8/layout/radial2"/>
    <dgm:cxn modelId="{1B683C5D-8177-41D7-99AC-954638FE23C3}" type="presOf" srcId="{92440F87-42B5-45E7-95A2-F3C4627EF9DA}" destId="{F60C6F29-95FD-48BA-8E10-F1FF645DE63A}" srcOrd="0" destOrd="0" presId="urn:microsoft.com/office/officeart/2005/8/layout/radial2"/>
    <dgm:cxn modelId="{7B95A16C-3BF3-4753-B33C-3B73D9718050}" type="presOf" srcId="{B9A6086D-8440-4B57-A8C7-25DB942A050C}" destId="{892D3A80-FC4F-4498-BB78-F19F28A9BE5C}" srcOrd="0" destOrd="0" presId="urn:microsoft.com/office/officeart/2005/8/layout/radial2"/>
    <dgm:cxn modelId="{91836873-E901-4C08-B86D-C37128793BA4}" type="presOf" srcId="{65C10DC6-345B-430B-B97B-A486476D6A04}" destId="{BC89BC92-0A0B-4D02-AAD5-337BE694E716}" srcOrd="0" destOrd="0" presId="urn:microsoft.com/office/officeart/2005/8/layout/radial2"/>
    <dgm:cxn modelId="{8E3D5DA1-64FD-49F3-9F95-2D403621B793}" type="presOf" srcId="{96029CF3-31D3-4E5A-B02F-F1C29A83097A}" destId="{C0FA8A78-15C3-49A0-9021-F520330F9B6D}" srcOrd="0" destOrd="0" presId="urn:microsoft.com/office/officeart/2005/8/layout/radial2"/>
    <dgm:cxn modelId="{82BD42A3-B242-4DF1-AB84-EBD3D8EE8D5D}" type="presOf" srcId="{2E439063-90C2-450D-BDB1-E23A78A601DF}" destId="{7967F26F-F05D-4922-9DA9-E7CDF5ADAF53}" srcOrd="0" destOrd="0" presId="urn:microsoft.com/office/officeart/2005/8/layout/radial2"/>
    <dgm:cxn modelId="{51FD8EA8-5687-4A68-8735-800E8F8F11F2}" type="presOf" srcId="{7E64680F-F2FD-45DB-989C-AB0CEAD9F468}" destId="{6ED81925-808E-48F9-B5E7-B08EC5547F3E}" srcOrd="0" destOrd="0" presId="urn:microsoft.com/office/officeart/2005/8/layout/radial2"/>
    <dgm:cxn modelId="{A75AABBF-A971-46B5-BA69-12D501ACD2D2}" srcId="{204DCEBE-A539-4B9F-AD84-2B5D9807731D}" destId="{65C10DC6-345B-430B-B97B-A486476D6A04}" srcOrd="4" destOrd="0" parTransId="{C37EB50C-1F7A-4338-8212-CF01E5CF543A}" sibTransId="{80E5CE47-626F-4F8F-99AD-44E55822405C}"/>
    <dgm:cxn modelId="{9493FBBF-F48B-48DB-B5C3-47CEB5329CF2}" type="presOf" srcId="{B2451C4A-F0C3-4BE3-8974-E5454CBB2FFC}" destId="{E89500EE-7D2F-4FBE-BC19-2AA2ACEF3B1C}" srcOrd="0" destOrd="0" presId="urn:microsoft.com/office/officeart/2005/8/layout/radial2"/>
    <dgm:cxn modelId="{7CAE51C2-EBC8-43B8-8E53-F9D33D00670A}" type="presOf" srcId="{89AEEBA2-301D-4AB1-8F17-A9E6E4DD699B}" destId="{15523C73-9D35-4AE0-B621-B3168B1BE46D}" srcOrd="0" destOrd="0" presId="urn:microsoft.com/office/officeart/2005/8/layout/radial2"/>
    <dgm:cxn modelId="{5002B64F-C77A-45F1-9122-3086C72B3572}" type="presParOf" srcId="{EDCF9A86-EE29-4830-B408-B2AED4268AED}" destId="{552632B3-722F-42DE-8E29-2C1A52A8CD1D}" srcOrd="0" destOrd="0" presId="urn:microsoft.com/office/officeart/2005/8/layout/radial2"/>
    <dgm:cxn modelId="{A4F452A8-34D7-4024-BAD0-01A4BA3B3E3C}" type="presParOf" srcId="{552632B3-722F-42DE-8E29-2C1A52A8CD1D}" destId="{3EAA53F8-6CA9-44D2-B432-39E8F7C2FAB4}" srcOrd="0" destOrd="0" presId="urn:microsoft.com/office/officeart/2005/8/layout/radial2"/>
    <dgm:cxn modelId="{F4C543E1-FC45-4D60-A320-EFBCBA1CA280}" type="presParOf" srcId="{3EAA53F8-6CA9-44D2-B432-39E8F7C2FAB4}" destId="{C67E7D95-BEBD-4088-A677-A2696CD01163}" srcOrd="0" destOrd="0" presId="urn:microsoft.com/office/officeart/2005/8/layout/radial2"/>
    <dgm:cxn modelId="{92D87069-2EFC-437E-AF9C-A5D99BD5A8FB}" type="presParOf" srcId="{3EAA53F8-6CA9-44D2-B432-39E8F7C2FAB4}" destId="{3E76DC2E-E7A7-4760-AB4F-888C6A072346}" srcOrd="1" destOrd="0" presId="urn:microsoft.com/office/officeart/2005/8/layout/radial2"/>
    <dgm:cxn modelId="{3A748F1E-8281-4DA7-85A9-1DCBD13040D2}" type="presParOf" srcId="{552632B3-722F-42DE-8E29-2C1A52A8CD1D}" destId="{C0FA8A78-15C3-49A0-9021-F520330F9B6D}" srcOrd="1" destOrd="0" presId="urn:microsoft.com/office/officeart/2005/8/layout/radial2"/>
    <dgm:cxn modelId="{4058D6E0-C8DE-4470-8285-66AF75A42CC4}" type="presParOf" srcId="{552632B3-722F-42DE-8E29-2C1A52A8CD1D}" destId="{6967AF87-EF85-42DA-BDC0-DA6401401AF8}" srcOrd="2" destOrd="0" presId="urn:microsoft.com/office/officeart/2005/8/layout/radial2"/>
    <dgm:cxn modelId="{C366EBBA-797A-49CD-8017-5FBC8CE98B7B}" type="presParOf" srcId="{6967AF87-EF85-42DA-BDC0-DA6401401AF8}" destId="{892D3A80-FC4F-4498-BB78-F19F28A9BE5C}" srcOrd="0" destOrd="0" presId="urn:microsoft.com/office/officeart/2005/8/layout/radial2"/>
    <dgm:cxn modelId="{7E8BFF3D-A852-4EF6-8E99-FDFD063A2FDC}" type="presParOf" srcId="{6967AF87-EF85-42DA-BDC0-DA6401401AF8}" destId="{C36A4C59-E080-4159-AADE-B65D5BCF4673}" srcOrd="1" destOrd="0" presId="urn:microsoft.com/office/officeart/2005/8/layout/radial2"/>
    <dgm:cxn modelId="{70ED14A1-F6D1-4791-BF37-E4CC7D9B202D}" type="presParOf" srcId="{552632B3-722F-42DE-8E29-2C1A52A8CD1D}" destId="{7967F26F-F05D-4922-9DA9-E7CDF5ADAF53}" srcOrd="3" destOrd="0" presId="urn:microsoft.com/office/officeart/2005/8/layout/radial2"/>
    <dgm:cxn modelId="{72B23B34-FBD6-47CD-8F3A-FAAC7970818C}" type="presParOf" srcId="{552632B3-722F-42DE-8E29-2C1A52A8CD1D}" destId="{704E0F34-009C-45B9-A49C-0B1433A5E581}" srcOrd="4" destOrd="0" presId="urn:microsoft.com/office/officeart/2005/8/layout/radial2"/>
    <dgm:cxn modelId="{465EB1EF-9190-45CA-ADE2-0E6EDE3A9733}" type="presParOf" srcId="{704E0F34-009C-45B9-A49C-0B1433A5E581}" destId="{63A7D418-B482-41D4-8DA2-7B1426D59CE6}" srcOrd="0" destOrd="0" presId="urn:microsoft.com/office/officeart/2005/8/layout/radial2"/>
    <dgm:cxn modelId="{1C17DB25-484E-4C15-AF4B-3779EEEEB196}" type="presParOf" srcId="{704E0F34-009C-45B9-A49C-0B1433A5E581}" destId="{D7366CC6-BE2B-42CB-8F63-E9450588CD75}" srcOrd="1" destOrd="0" presId="urn:microsoft.com/office/officeart/2005/8/layout/radial2"/>
    <dgm:cxn modelId="{064805BC-B5FA-4C0B-B957-4D8BE997399A}" type="presParOf" srcId="{552632B3-722F-42DE-8E29-2C1A52A8CD1D}" destId="{E89500EE-7D2F-4FBE-BC19-2AA2ACEF3B1C}" srcOrd="5" destOrd="0" presId="urn:microsoft.com/office/officeart/2005/8/layout/radial2"/>
    <dgm:cxn modelId="{E05F09D5-F275-4E46-86D0-7E7965DAB5E5}" type="presParOf" srcId="{552632B3-722F-42DE-8E29-2C1A52A8CD1D}" destId="{877AA2A9-8D83-41FF-AC97-C26B0D6B4A45}" srcOrd="6" destOrd="0" presId="urn:microsoft.com/office/officeart/2005/8/layout/radial2"/>
    <dgm:cxn modelId="{543CDEBF-74EA-4F2C-A038-B2E548F6D35B}" type="presParOf" srcId="{877AA2A9-8D83-41FF-AC97-C26B0D6B4A45}" destId="{F60C6F29-95FD-48BA-8E10-F1FF645DE63A}" srcOrd="0" destOrd="0" presId="urn:microsoft.com/office/officeart/2005/8/layout/radial2"/>
    <dgm:cxn modelId="{76420B37-B82F-4734-AD4A-80E20061D55B}" type="presParOf" srcId="{877AA2A9-8D83-41FF-AC97-C26B0D6B4A45}" destId="{473A353A-DDCB-4725-94ED-800034FC1A90}" srcOrd="1" destOrd="0" presId="urn:microsoft.com/office/officeart/2005/8/layout/radial2"/>
    <dgm:cxn modelId="{0555F323-F425-4F28-882C-D68FC57BEE0D}" type="presParOf" srcId="{552632B3-722F-42DE-8E29-2C1A52A8CD1D}" destId="{6ED81925-808E-48F9-B5E7-B08EC5547F3E}" srcOrd="7" destOrd="0" presId="urn:microsoft.com/office/officeart/2005/8/layout/radial2"/>
    <dgm:cxn modelId="{9D670776-7E0B-4AAD-AC00-6D4B17E2DC4C}" type="presParOf" srcId="{552632B3-722F-42DE-8E29-2C1A52A8CD1D}" destId="{FCF8C061-DD47-443B-956B-E8FE87C9419A}" srcOrd="8" destOrd="0" presId="urn:microsoft.com/office/officeart/2005/8/layout/radial2"/>
    <dgm:cxn modelId="{59B92D73-7B0E-4A23-B6C0-3D705C79B729}" type="presParOf" srcId="{FCF8C061-DD47-443B-956B-E8FE87C9419A}" destId="{15523C73-9D35-4AE0-B621-B3168B1BE46D}" srcOrd="0" destOrd="0" presId="urn:microsoft.com/office/officeart/2005/8/layout/radial2"/>
    <dgm:cxn modelId="{0958AD92-5C7E-44DF-8A4D-EC113D4A6EA1}" type="presParOf" srcId="{FCF8C061-DD47-443B-956B-E8FE87C9419A}" destId="{EADB3F7C-E85C-4469-9DFF-567ED352BDB1}" srcOrd="1" destOrd="0" presId="urn:microsoft.com/office/officeart/2005/8/layout/radial2"/>
    <dgm:cxn modelId="{4799813A-C9DC-4B1B-A6FF-D9BFB933E066}" type="presParOf" srcId="{552632B3-722F-42DE-8E29-2C1A52A8CD1D}" destId="{58CB3B12-B27E-4C9E-8399-83FC10334F77}" srcOrd="9" destOrd="0" presId="urn:microsoft.com/office/officeart/2005/8/layout/radial2"/>
    <dgm:cxn modelId="{E89CACCD-6860-4BAA-BFAF-E02BFB84D0C5}" type="presParOf" srcId="{552632B3-722F-42DE-8E29-2C1A52A8CD1D}" destId="{A0353882-5B00-41D4-864B-56FBB8A06E1B}" srcOrd="10" destOrd="0" presId="urn:microsoft.com/office/officeart/2005/8/layout/radial2"/>
    <dgm:cxn modelId="{CFA77F97-D2EE-48C3-A280-105287A7189D}" type="presParOf" srcId="{A0353882-5B00-41D4-864B-56FBB8A06E1B}" destId="{BC89BC92-0A0B-4D02-AAD5-337BE694E716}" srcOrd="0" destOrd="0" presId="urn:microsoft.com/office/officeart/2005/8/layout/radial2"/>
    <dgm:cxn modelId="{19C32A53-3093-49DE-8112-F9C42135B5D9}" type="presParOf" srcId="{A0353882-5B00-41D4-864B-56FBB8A06E1B}" destId="{AEBA2B98-1140-43D2-8A1A-59B7564614A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1BC510-27E4-4D1A-B4EC-7D8B205E4DA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fr-FR"/>
        </a:p>
      </dgm:t>
    </dgm:pt>
    <dgm:pt modelId="{1A4918A9-273B-4F7F-B3B7-B7FC1281E3AB}">
      <dgm:prSet phldrT="[Texte]" custT="1"/>
      <dgm:spPr/>
      <dgm:t>
        <a:bodyPr/>
        <a:lstStyle/>
        <a:p>
          <a:r>
            <a:rPr lang="fr-FR" sz="1400" dirty="0"/>
            <a:t>1</a:t>
          </a:r>
        </a:p>
      </dgm:t>
    </dgm:pt>
    <dgm:pt modelId="{A0F1499A-6915-40C1-99BE-BF7BFF801DC6}" type="parTrans" cxnId="{2046418F-4116-4402-A280-BE198DC0ED0F}">
      <dgm:prSet/>
      <dgm:spPr/>
      <dgm:t>
        <a:bodyPr/>
        <a:lstStyle/>
        <a:p>
          <a:endParaRPr lang="fr-FR"/>
        </a:p>
      </dgm:t>
    </dgm:pt>
    <dgm:pt modelId="{DC9E3642-FE32-4799-B160-A8F06021FCDC}" type="sibTrans" cxnId="{2046418F-4116-4402-A280-BE198DC0ED0F}">
      <dgm:prSet/>
      <dgm:spPr/>
      <dgm:t>
        <a:bodyPr/>
        <a:lstStyle/>
        <a:p>
          <a:endParaRPr lang="fr-FR"/>
        </a:p>
      </dgm:t>
    </dgm:pt>
    <dgm:pt modelId="{C6E82913-B1A4-4A1C-AD4C-7823AE2AE110}">
      <dgm:prSet phldrT="[Texte]" custT="1"/>
      <dgm:spPr/>
      <dgm:t>
        <a:bodyPr/>
        <a:lstStyle/>
        <a:p>
          <a:pPr algn="ctr">
            <a:buFont typeface="+mj-lt"/>
            <a:buNone/>
          </a:pPr>
          <a:r>
            <a:rPr lang="fr-FR" sz="800" dirty="0"/>
            <a:t>  </a:t>
          </a:r>
          <a:endParaRPr lang="fr-FR" sz="800" b="1" i="1" dirty="0"/>
        </a:p>
      </dgm:t>
    </dgm:pt>
    <dgm:pt modelId="{85984066-8B35-4035-A016-8457170D0BF1}" type="parTrans" cxnId="{072A9467-F568-4373-A762-92E5372ED23B}">
      <dgm:prSet/>
      <dgm:spPr/>
      <dgm:t>
        <a:bodyPr/>
        <a:lstStyle/>
        <a:p>
          <a:endParaRPr lang="fr-FR"/>
        </a:p>
      </dgm:t>
    </dgm:pt>
    <dgm:pt modelId="{7EC381A6-870F-4548-AF1D-DEE4A102529D}" type="sibTrans" cxnId="{072A9467-F568-4373-A762-92E5372ED23B}">
      <dgm:prSet/>
      <dgm:spPr/>
      <dgm:t>
        <a:bodyPr/>
        <a:lstStyle/>
        <a:p>
          <a:endParaRPr lang="fr-FR"/>
        </a:p>
      </dgm:t>
    </dgm:pt>
    <dgm:pt modelId="{2C64049E-90A0-447A-A9AE-A3E9C4D980E0}">
      <dgm:prSet phldrT="[Texte]" custT="1"/>
      <dgm:spPr/>
      <dgm:t>
        <a:bodyPr/>
        <a:lstStyle/>
        <a:p>
          <a:r>
            <a:rPr lang="fr-FR" sz="1400" dirty="0"/>
            <a:t>2</a:t>
          </a:r>
        </a:p>
      </dgm:t>
    </dgm:pt>
    <dgm:pt modelId="{31348CC3-2505-40E2-BDEE-70D68EE4E5D0}" type="parTrans" cxnId="{502EE271-9113-4DC4-949D-CB62B586F357}">
      <dgm:prSet/>
      <dgm:spPr/>
      <dgm:t>
        <a:bodyPr/>
        <a:lstStyle/>
        <a:p>
          <a:endParaRPr lang="fr-FR"/>
        </a:p>
      </dgm:t>
    </dgm:pt>
    <dgm:pt modelId="{A305E781-0EAD-4AB2-B61C-512BE0189D63}" type="sibTrans" cxnId="{502EE271-9113-4DC4-949D-CB62B586F357}">
      <dgm:prSet/>
      <dgm:spPr/>
      <dgm:t>
        <a:bodyPr/>
        <a:lstStyle/>
        <a:p>
          <a:endParaRPr lang="fr-FR"/>
        </a:p>
      </dgm:t>
    </dgm:pt>
    <dgm:pt modelId="{29D78835-C1D2-452A-BE76-F6628A84856B}">
      <dgm:prSet phldrT="[Texte]" custT="1"/>
      <dgm:spPr/>
      <dgm:t>
        <a:bodyPr/>
        <a:lstStyle/>
        <a:p>
          <a:pPr algn="ctr">
            <a:buFont typeface="+mj-lt"/>
            <a:buNone/>
          </a:pPr>
          <a:r>
            <a:rPr lang="fr-FR" sz="800" b="1" dirty="0"/>
            <a:t>Chargement et prétraitement de l’ensemble de données</a:t>
          </a:r>
        </a:p>
      </dgm:t>
    </dgm:pt>
    <dgm:pt modelId="{A19F8727-D3B4-4BAA-87F9-65F246ECD52E}" type="parTrans" cxnId="{9FE139EE-6420-4363-9AE8-EE56CAB48191}">
      <dgm:prSet/>
      <dgm:spPr/>
      <dgm:t>
        <a:bodyPr/>
        <a:lstStyle/>
        <a:p>
          <a:endParaRPr lang="fr-FR"/>
        </a:p>
      </dgm:t>
    </dgm:pt>
    <dgm:pt modelId="{B03FA851-C41B-4AA2-B7B9-1FCE47CBCA05}" type="sibTrans" cxnId="{9FE139EE-6420-4363-9AE8-EE56CAB48191}">
      <dgm:prSet/>
      <dgm:spPr/>
      <dgm:t>
        <a:bodyPr/>
        <a:lstStyle/>
        <a:p>
          <a:endParaRPr lang="fr-FR"/>
        </a:p>
      </dgm:t>
    </dgm:pt>
    <dgm:pt modelId="{5739AF98-47E8-47C6-A505-F16B3E187511}">
      <dgm:prSet phldrT="[Texte]" custT="1"/>
      <dgm:spPr/>
      <dgm:t>
        <a:bodyPr/>
        <a:lstStyle/>
        <a:p>
          <a:r>
            <a:rPr lang="fr-FR" sz="1400" dirty="0"/>
            <a:t>3</a:t>
          </a:r>
        </a:p>
      </dgm:t>
    </dgm:pt>
    <dgm:pt modelId="{2CD3A564-54EF-4824-8E7B-5D42EB66A931}" type="parTrans" cxnId="{CDD90B84-BC35-4BB1-A4A9-6E17A2CC8507}">
      <dgm:prSet/>
      <dgm:spPr/>
      <dgm:t>
        <a:bodyPr/>
        <a:lstStyle/>
        <a:p>
          <a:endParaRPr lang="fr-FR"/>
        </a:p>
      </dgm:t>
    </dgm:pt>
    <dgm:pt modelId="{29D327ED-3FAE-4BCC-829B-7E2DF41D1D65}" type="sibTrans" cxnId="{CDD90B84-BC35-4BB1-A4A9-6E17A2CC8507}">
      <dgm:prSet/>
      <dgm:spPr/>
      <dgm:t>
        <a:bodyPr/>
        <a:lstStyle/>
        <a:p>
          <a:endParaRPr lang="fr-FR"/>
        </a:p>
      </dgm:t>
    </dgm:pt>
    <dgm:pt modelId="{EBBF9F0F-341F-4273-8556-8B4D4276A474}">
      <dgm:prSet phldrT="[Texte]" custT="1"/>
      <dgm:spPr/>
      <dgm:t>
        <a:bodyPr/>
        <a:lstStyle/>
        <a:p>
          <a:r>
            <a:rPr lang="fr-FR" sz="1400" dirty="0"/>
            <a:t>4</a:t>
          </a:r>
        </a:p>
      </dgm:t>
    </dgm:pt>
    <dgm:pt modelId="{C5B034A1-6D13-4869-AF47-FF2605DFF45E}" type="parTrans" cxnId="{B7688D06-0BEE-4AB9-952C-7E30004B1E8B}">
      <dgm:prSet/>
      <dgm:spPr/>
      <dgm:t>
        <a:bodyPr/>
        <a:lstStyle/>
        <a:p>
          <a:endParaRPr lang="fr-FR"/>
        </a:p>
      </dgm:t>
    </dgm:pt>
    <dgm:pt modelId="{471FFCB7-E79B-413B-B4AE-11884119862B}" type="sibTrans" cxnId="{B7688D06-0BEE-4AB9-952C-7E30004B1E8B}">
      <dgm:prSet/>
      <dgm:spPr/>
      <dgm:t>
        <a:bodyPr/>
        <a:lstStyle/>
        <a:p>
          <a:endParaRPr lang="fr-FR"/>
        </a:p>
      </dgm:t>
    </dgm:pt>
    <dgm:pt modelId="{C2CE5E65-73E5-4F0D-83BE-D1AD85BE9248}">
      <dgm:prSet custT="1"/>
      <dgm:spPr/>
      <dgm:t>
        <a:bodyPr/>
        <a:lstStyle/>
        <a:p>
          <a:pPr>
            <a:buFont typeface="+mj-lt"/>
            <a:buAutoNum type="arabicPeriod"/>
          </a:pPr>
          <a:r>
            <a:rPr lang="fr-FR" sz="1400" dirty="0"/>
            <a:t>7</a:t>
          </a:r>
        </a:p>
      </dgm:t>
    </dgm:pt>
    <dgm:pt modelId="{A8754029-8FF9-48D5-8680-D5C94586FDED}" type="parTrans" cxnId="{37F63DCE-9B23-4982-A34D-CD85324B9D02}">
      <dgm:prSet/>
      <dgm:spPr/>
      <dgm:t>
        <a:bodyPr/>
        <a:lstStyle/>
        <a:p>
          <a:endParaRPr lang="fr-FR"/>
        </a:p>
      </dgm:t>
    </dgm:pt>
    <dgm:pt modelId="{595D383A-C34F-4DBC-983A-8D746E8DE7F9}" type="sibTrans" cxnId="{37F63DCE-9B23-4982-A34D-CD85324B9D02}">
      <dgm:prSet/>
      <dgm:spPr/>
      <dgm:t>
        <a:bodyPr/>
        <a:lstStyle/>
        <a:p>
          <a:endParaRPr lang="fr-FR"/>
        </a:p>
      </dgm:t>
    </dgm:pt>
    <dgm:pt modelId="{5636D230-A698-4BC8-B910-66E7A9AED7BF}">
      <dgm:prSet custT="1"/>
      <dgm:spPr/>
      <dgm:t>
        <a:bodyPr/>
        <a:lstStyle/>
        <a:p>
          <a:pPr>
            <a:buFont typeface="+mj-lt"/>
            <a:buAutoNum type="arabicPeriod"/>
          </a:pPr>
          <a:r>
            <a:rPr lang="fr-FR" sz="1400" dirty="0"/>
            <a:t>5</a:t>
          </a:r>
        </a:p>
      </dgm:t>
    </dgm:pt>
    <dgm:pt modelId="{6F9F3CFA-C956-476E-9E76-5A871209A657}" type="parTrans" cxnId="{FD4EE168-2004-4D5E-B860-A68E004213CB}">
      <dgm:prSet/>
      <dgm:spPr/>
      <dgm:t>
        <a:bodyPr/>
        <a:lstStyle/>
        <a:p>
          <a:endParaRPr lang="fr-FR"/>
        </a:p>
      </dgm:t>
    </dgm:pt>
    <dgm:pt modelId="{527D239B-CCDA-4584-A3ED-DDF1B5B7C5DA}" type="sibTrans" cxnId="{FD4EE168-2004-4D5E-B860-A68E004213CB}">
      <dgm:prSet/>
      <dgm:spPr/>
      <dgm:t>
        <a:bodyPr/>
        <a:lstStyle/>
        <a:p>
          <a:endParaRPr lang="fr-FR"/>
        </a:p>
      </dgm:t>
    </dgm:pt>
    <dgm:pt modelId="{8449BEFE-4458-4C06-BF58-E45F745137DC}">
      <dgm:prSet custT="1"/>
      <dgm:spPr/>
      <dgm:t>
        <a:bodyPr/>
        <a:lstStyle/>
        <a:p>
          <a:pPr algn="ctr">
            <a:buFontTx/>
            <a:buNone/>
          </a:pPr>
          <a:r>
            <a:rPr lang="fr-FR" sz="800" b="1" dirty="0"/>
            <a:t>Entraînement et évaluation du modèle</a:t>
          </a:r>
        </a:p>
      </dgm:t>
    </dgm:pt>
    <dgm:pt modelId="{4AEDCCE0-2ACA-4FE6-966D-66D9E09B047D}" type="parTrans" cxnId="{81FA65C9-3EC4-47DC-9C14-89FDD716AD80}">
      <dgm:prSet/>
      <dgm:spPr/>
      <dgm:t>
        <a:bodyPr/>
        <a:lstStyle/>
        <a:p>
          <a:endParaRPr lang="fr-FR"/>
        </a:p>
      </dgm:t>
    </dgm:pt>
    <dgm:pt modelId="{E5503082-5E49-4222-802A-FC90E49E621C}" type="sibTrans" cxnId="{81FA65C9-3EC4-47DC-9C14-89FDD716AD80}">
      <dgm:prSet/>
      <dgm:spPr/>
      <dgm:t>
        <a:bodyPr/>
        <a:lstStyle/>
        <a:p>
          <a:endParaRPr lang="fr-FR"/>
        </a:p>
      </dgm:t>
    </dgm:pt>
    <dgm:pt modelId="{9121A350-0C25-4ACA-8BFA-AD343145EDB5}">
      <dgm:prSet custT="1"/>
      <dgm:spPr/>
      <dgm:t>
        <a:bodyPr/>
        <a:lstStyle/>
        <a:p>
          <a:pPr algn="ctr">
            <a:buFont typeface="+mj-lt"/>
            <a:buNone/>
          </a:pPr>
          <a:r>
            <a:rPr lang="fr-FR" sz="800" b="1" dirty="0"/>
            <a:t>Enregistrement de modèle </a:t>
          </a:r>
          <a:endParaRPr lang="fr-FR" sz="700" b="1" dirty="0"/>
        </a:p>
      </dgm:t>
    </dgm:pt>
    <dgm:pt modelId="{ED733E0D-A39F-4443-ABF9-ABF87BEC8301}" type="parTrans" cxnId="{DAB9FE24-E415-41A8-BCEE-5AE8F5574388}">
      <dgm:prSet/>
      <dgm:spPr/>
      <dgm:t>
        <a:bodyPr/>
        <a:lstStyle/>
        <a:p>
          <a:endParaRPr lang="fr-FR"/>
        </a:p>
      </dgm:t>
    </dgm:pt>
    <dgm:pt modelId="{EFA3A599-C2C7-45BC-A157-A0F4E4F7FB52}" type="sibTrans" cxnId="{DAB9FE24-E415-41A8-BCEE-5AE8F5574388}">
      <dgm:prSet/>
      <dgm:spPr/>
      <dgm:t>
        <a:bodyPr/>
        <a:lstStyle/>
        <a:p>
          <a:endParaRPr lang="fr-FR"/>
        </a:p>
      </dgm:t>
    </dgm:pt>
    <dgm:pt modelId="{A7B61FAC-1FB3-4323-821B-3A8219C8F2A5}">
      <dgm:prSet custT="1"/>
      <dgm:spPr/>
      <dgm:t>
        <a:bodyPr/>
        <a:lstStyle/>
        <a:p>
          <a:pPr>
            <a:buFont typeface="+mj-lt"/>
            <a:buAutoNum type="arabicPeriod"/>
          </a:pPr>
          <a:r>
            <a:rPr lang="fr-FR" sz="1400" dirty="0"/>
            <a:t>6</a:t>
          </a:r>
        </a:p>
      </dgm:t>
    </dgm:pt>
    <dgm:pt modelId="{35979853-08AF-4751-9DF0-E5FB57FEA8C3}" type="sibTrans" cxnId="{0228E6BC-8B04-49F7-9A02-C61EE35B964A}">
      <dgm:prSet/>
      <dgm:spPr/>
      <dgm:t>
        <a:bodyPr/>
        <a:lstStyle/>
        <a:p>
          <a:endParaRPr lang="fr-FR"/>
        </a:p>
      </dgm:t>
    </dgm:pt>
    <dgm:pt modelId="{68992806-CB91-4B90-94D8-F6C6B70CE843}" type="parTrans" cxnId="{0228E6BC-8B04-49F7-9A02-C61EE35B964A}">
      <dgm:prSet/>
      <dgm:spPr/>
      <dgm:t>
        <a:bodyPr/>
        <a:lstStyle/>
        <a:p>
          <a:endParaRPr lang="fr-FR"/>
        </a:p>
      </dgm:t>
    </dgm:pt>
    <dgm:pt modelId="{0B5CC12A-4BF8-40B3-83CF-09B7BE1D87DC}">
      <dgm:prSet custT="1"/>
      <dgm:spPr/>
      <dgm:t>
        <a:bodyPr/>
        <a:lstStyle/>
        <a:p>
          <a:pPr algn="ctr">
            <a:buFontTx/>
            <a:buNone/>
          </a:pPr>
          <a:r>
            <a:rPr lang="fr-FR" sz="800" b="1" dirty="0"/>
            <a:t>Augmentation de données</a:t>
          </a:r>
        </a:p>
      </dgm:t>
    </dgm:pt>
    <dgm:pt modelId="{F21A3F3E-ABC4-46A0-8345-A16A5A29D309}" type="parTrans" cxnId="{D2C9DB96-6882-417D-BBB3-F7AB255879A3}">
      <dgm:prSet/>
      <dgm:spPr/>
      <dgm:t>
        <a:bodyPr/>
        <a:lstStyle/>
        <a:p>
          <a:endParaRPr lang="fr-FR"/>
        </a:p>
      </dgm:t>
    </dgm:pt>
    <dgm:pt modelId="{FDF59769-2814-4E78-9639-5188B94540BC}" type="sibTrans" cxnId="{D2C9DB96-6882-417D-BBB3-F7AB255879A3}">
      <dgm:prSet/>
      <dgm:spPr/>
      <dgm:t>
        <a:bodyPr/>
        <a:lstStyle/>
        <a:p>
          <a:endParaRPr lang="fr-FR"/>
        </a:p>
      </dgm:t>
    </dgm:pt>
    <dgm:pt modelId="{F3771D0B-985F-45ED-88A2-1B1F4390D228}">
      <dgm:prSet custT="1"/>
      <dgm:spPr/>
      <dgm:t>
        <a:bodyPr/>
        <a:lstStyle/>
        <a:p>
          <a:pPr algn="ctr">
            <a:buFontTx/>
            <a:buNone/>
          </a:pPr>
          <a:endParaRPr lang="fr-FR" sz="900" b="1" dirty="0"/>
        </a:p>
      </dgm:t>
    </dgm:pt>
    <dgm:pt modelId="{12B016D5-8BD3-4F02-8ED8-6FADBB391843}" type="parTrans" cxnId="{BCFD49B4-59CB-4966-AC23-96657339AE1C}">
      <dgm:prSet/>
      <dgm:spPr/>
      <dgm:t>
        <a:bodyPr/>
        <a:lstStyle/>
        <a:p>
          <a:endParaRPr lang="fr-FR"/>
        </a:p>
      </dgm:t>
    </dgm:pt>
    <dgm:pt modelId="{FCC13284-2BC3-4340-A25B-5EAA71FF0C02}" type="sibTrans" cxnId="{BCFD49B4-59CB-4966-AC23-96657339AE1C}">
      <dgm:prSet/>
      <dgm:spPr/>
      <dgm:t>
        <a:bodyPr/>
        <a:lstStyle/>
        <a:p>
          <a:endParaRPr lang="fr-FR"/>
        </a:p>
      </dgm:t>
    </dgm:pt>
    <dgm:pt modelId="{566B0DC5-65C9-4C78-BDCE-6AEF00C3B2E7}">
      <dgm:prSet custT="1"/>
      <dgm:spPr/>
      <dgm:t>
        <a:bodyPr/>
        <a:lstStyle/>
        <a:p>
          <a:pPr algn="ctr">
            <a:buFontTx/>
            <a:buNone/>
          </a:pPr>
          <a:endParaRPr lang="fr-FR" sz="900" b="1" dirty="0"/>
        </a:p>
      </dgm:t>
    </dgm:pt>
    <dgm:pt modelId="{1D7BEF59-2BBE-4286-8128-B1BF01F4D00F}" type="parTrans" cxnId="{D18D6FF7-09D3-4D01-B876-7951F827071B}">
      <dgm:prSet/>
      <dgm:spPr/>
      <dgm:t>
        <a:bodyPr/>
        <a:lstStyle/>
        <a:p>
          <a:endParaRPr lang="fr-FR"/>
        </a:p>
      </dgm:t>
    </dgm:pt>
    <dgm:pt modelId="{D766D16F-AFB8-4AB7-B372-66FB3F3D1AA6}" type="sibTrans" cxnId="{D18D6FF7-09D3-4D01-B876-7951F827071B}">
      <dgm:prSet/>
      <dgm:spPr/>
      <dgm:t>
        <a:bodyPr/>
        <a:lstStyle/>
        <a:p>
          <a:endParaRPr lang="fr-FR"/>
        </a:p>
      </dgm:t>
    </dgm:pt>
    <dgm:pt modelId="{E34081B6-2D19-4A5F-99DC-1C97BC27C4FF}">
      <dgm:prSet custT="1"/>
      <dgm:spPr/>
      <dgm:t>
        <a:bodyPr/>
        <a:lstStyle/>
        <a:p>
          <a:pPr algn="ctr">
            <a:buFontTx/>
            <a:buNone/>
          </a:pPr>
          <a:r>
            <a:rPr lang="fr-FR" sz="800" b="1" dirty="0"/>
            <a:t>Diviser la base de données</a:t>
          </a:r>
        </a:p>
      </dgm:t>
    </dgm:pt>
    <dgm:pt modelId="{DA9BD9AB-A899-4CEE-B56A-D7033C97D675}" type="parTrans" cxnId="{A4740243-7DDD-47A9-8C5E-8DDB715110A3}">
      <dgm:prSet/>
      <dgm:spPr/>
      <dgm:t>
        <a:bodyPr/>
        <a:lstStyle/>
        <a:p>
          <a:endParaRPr lang="fr-FR"/>
        </a:p>
      </dgm:t>
    </dgm:pt>
    <dgm:pt modelId="{42B940BE-0C2F-4184-A35D-FCE3C3BFA264}" type="sibTrans" cxnId="{A4740243-7DDD-47A9-8C5E-8DDB715110A3}">
      <dgm:prSet/>
      <dgm:spPr/>
      <dgm:t>
        <a:bodyPr/>
        <a:lstStyle/>
        <a:p>
          <a:endParaRPr lang="fr-FR"/>
        </a:p>
      </dgm:t>
    </dgm:pt>
    <dgm:pt modelId="{9372A41E-6D1D-4D6C-8867-0069F3E89E61}">
      <dgm:prSet custT="1"/>
      <dgm:spPr/>
      <dgm:t>
        <a:bodyPr/>
        <a:lstStyle/>
        <a:p>
          <a:pPr algn="ctr">
            <a:buFontTx/>
            <a:buNone/>
          </a:pPr>
          <a:r>
            <a:rPr lang="fr-FR" sz="800" b="1" dirty="0"/>
            <a:t>Optimisation des hyperparamètres avec GridSearchCV</a:t>
          </a:r>
          <a:endParaRPr lang="fr-FR" sz="900" b="1" dirty="0"/>
        </a:p>
      </dgm:t>
    </dgm:pt>
    <dgm:pt modelId="{D698D5C5-DCC5-4A92-883D-D6C025C01633}" type="parTrans" cxnId="{B9DBF294-9C25-4C90-821E-107742A07EB2}">
      <dgm:prSet/>
      <dgm:spPr/>
      <dgm:t>
        <a:bodyPr/>
        <a:lstStyle/>
        <a:p>
          <a:endParaRPr lang="fr-FR"/>
        </a:p>
      </dgm:t>
    </dgm:pt>
    <dgm:pt modelId="{8FA619E5-E5C9-4A47-A264-AA4EC3B27DBC}" type="sibTrans" cxnId="{B9DBF294-9C25-4C90-821E-107742A07EB2}">
      <dgm:prSet/>
      <dgm:spPr/>
      <dgm:t>
        <a:bodyPr/>
        <a:lstStyle/>
        <a:p>
          <a:endParaRPr lang="fr-FR"/>
        </a:p>
      </dgm:t>
    </dgm:pt>
    <dgm:pt modelId="{7946BB0E-5365-467C-ACB5-6FB75531501A}">
      <dgm:prSet phldrT="[Texte]" custT="1"/>
      <dgm:spPr/>
      <dgm:t>
        <a:bodyPr/>
        <a:lstStyle/>
        <a:p>
          <a:pPr algn="ctr">
            <a:buFont typeface="+mj-lt"/>
            <a:buNone/>
          </a:pPr>
          <a:r>
            <a:rPr lang="fr-FR" sz="800" b="1" i="1" dirty="0"/>
            <a:t>Importer les bibliothèques</a:t>
          </a:r>
        </a:p>
      </dgm:t>
    </dgm:pt>
    <dgm:pt modelId="{B070FD6D-421D-407E-962B-42C529D3F227}" type="parTrans" cxnId="{544EAFE5-D1F8-4A4D-A431-94287B6AFAF4}">
      <dgm:prSet/>
      <dgm:spPr/>
      <dgm:t>
        <a:bodyPr/>
        <a:lstStyle/>
        <a:p>
          <a:endParaRPr lang="fr-FR"/>
        </a:p>
      </dgm:t>
    </dgm:pt>
    <dgm:pt modelId="{1613842F-03AD-4FC1-AC60-F29FD76B7333}" type="sibTrans" cxnId="{544EAFE5-D1F8-4A4D-A431-94287B6AFAF4}">
      <dgm:prSet/>
      <dgm:spPr/>
      <dgm:t>
        <a:bodyPr/>
        <a:lstStyle/>
        <a:p>
          <a:endParaRPr lang="fr-FR"/>
        </a:p>
      </dgm:t>
    </dgm:pt>
    <dgm:pt modelId="{65749171-FEB1-4444-A7A5-129920277D54}">
      <dgm:prSet phldrT="[Texte]" custT="1"/>
      <dgm:spPr/>
      <dgm:t>
        <a:bodyPr/>
        <a:lstStyle/>
        <a:p>
          <a:pPr algn="ctr">
            <a:buFont typeface="+mj-lt"/>
            <a:buNone/>
          </a:pPr>
          <a:endParaRPr lang="fr-FR" sz="800" b="1" i="1" dirty="0"/>
        </a:p>
      </dgm:t>
    </dgm:pt>
    <dgm:pt modelId="{BC9632C6-68CD-4F0B-A8CE-4517532E4D51}" type="parTrans" cxnId="{45821C81-7427-4514-B893-27C2EAA2819E}">
      <dgm:prSet/>
      <dgm:spPr/>
      <dgm:t>
        <a:bodyPr/>
        <a:lstStyle/>
        <a:p>
          <a:endParaRPr lang="fr-FR"/>
        </a:p>
      </dgm:t>
    </dgm:pt>
    <dgm:pt modelId="{3E175833-8678-493D-8889-63A709FFA8C0}" type="sibTrans" cxnId="{45821C81-7427-4514-B893-27C2EAA2819E}">
      <dgm:prSet/>
      <dgm:spPr/>
      <dgm:t>
        <a:bodyPr/>
        <a:lstStyle/>
        <a:p>
          <a:endParaRPr lang="fr-FR"/>
        </a:p>
      </dgm:t>
    </dgm:pt>
    <dgm:pt modelId="{46DEFE6B-2DCF-48ED-9B09-D43E8A296444}">
      <dgm:prSet custT="1"/>
      <dgm:spPr/>
      <dgm:t>
        <a:bodyPr/>
        <a:lstStyle/>
        <a:p>
          <a:pPr algn="ctr">
            <a:buFont typeface="+mj-lt"/>
            <a:buNone/>
          </a:pPr>
          <a:endParaRPr lang="fr-FR" sz="700" b="1" dirty="0"/>
        </a:p>
      </dgm:t>
    </dgm:pt>
    <dgm:pt modelId="{B7E8811F-250A-4420-9481-26A4EC777F70}" type="parTrans" cxnId="{36E24FE8-9937-4906-8D10-B643850B42A7}">
      <dgm:prSet/>
      <dgm:spPr/>
      <dgm:t>
        <a:bodyPr/>
        <a:lstStyle/>
        <a:p>
          <a:endParaRPr lang="fr-FR"/>
        </a:p>
      </dgm:t>
    </dgm:pt>
    <dgm:pt modelId="{2EAAAE76-BD0F-472B-ADF6-0B7E3F3C2C5F}" type="sibTrans" cxnId="{36E24FE8-9937-4906-8D10-B643850B42A7}">
      <dgm:prSet/>
      <dgm:spPr/>
      <dgm:t>
        <a:bodyPr/>
        <a:lstStyle/>
        <a:p>
          <a:endParaRPr lang="fr-FR"/>
        </a:p>
      </dgm:t>
    </dgm:pt>
    <dgm:pt modelId="{19CF0721-5D1B-461E-A0FE-AC9C0306AE56}" type="pres">
      <dgm:prSet presAssocID="{5B1BC510-27E4-4D1A-B4EC-7D8B205E4DA0}" presName="Name0" presStyleCnt="0">
        <dgm:presLayoutVars>
          <dgm:dir/>
          <dgm:animLvl val="lvl"/>
          <dgm:resizeHandles val="exact"/>
        </dgm:presLayoutVars>
      </dgm:prSet>
      <dgm:spPr/>
    </dgm:pt>
    <dgm:pt modelId="{B748BFF5-B6B4-4B2E-8F74-AC0FD7CDF58F}" type="pres">
      <dgm:prSet presAssocID="{5B1BC510-27E4-4D1A-B4EC-7D8B205E4DA0}" presName="tSp" presStyleCnt="0"/>
      <dgm:spPr/>
    </dgm:pt>
    <dgm:pt modelId="{76FE6790-C5BF-4B78-B974-E1DCE5A14D04}" type="pres">
      <dgm:prSet presAssocID="{5B1BC510-27E4-4D1A-B4EC-7D8B205E4DA0}" presName="bSp" presStyleCnt="0"/>
      <dgm:spPr/>
    </dgm:pt>
    <dgm:pt modelId="{632BE056-E093-43B9-8EF9-95DC5C289EC0}" type="pres">
      <dgm:prSet presAssocID="{5B1BC510-27E4-4D1A-B4EC-7D8B205E4DA0}" presName="process" presStyleCnt="0"/>
      <dgm:spPr/>
    </dgm:pt>
    <dgm:pt modelId="{BF44DC1C-6D75-46E0-B4B3-2E9841535542}" type="pres">
      <dgm:prSet presAssocID="{1A4918A9-273B-4F7F-B3B7-B7FC1281E3AB}" presName="composite1" presStyleCnt="0"/>
      <dgm:spPr/>
    </dgm:pt>
    <dgm:pt modelId="{2EA30597-7867-4BC7-857C-35AD98758F42}" type="pres">
      <dgm:prSet presAssocID="{1A4918A9-273B-4F7F-B3B7-B7FC1281E3AB}" presName="dummyNode1" presStyleLbl="node1" presStyleIdx="0" presStyleCnt="7"/>
      <dgm:spPr/>
    </dgm:pt>
    <dgm:pt modelId="{96936EC5-F307-4179-BBC2-201FF32D6F12}" type="pres">
      <dgm:prSet presAssocID="{1A4918A9-273B-4F7F-B3B7-B7FC1281E3AB}" presName="childNode1" presStyleLbl="bgAcc1" presStyleIdx="0" presStyleCnt="7" custScaleX="198120" custScaleY="191994">
        <dgm:presLayoutVars>
          <dgm:bulletEnabled val="1"/>
        </dgm:presLayoutVars>
      </dgm:prSet>
      <dgm:spPr/>
    </dgm:pt>
    <dgm:pt modelId="{C66B40E0-AC56-4B86-9EB5-4A40F8718775}" type="pres">
      <dgm:prSet presAssocID="{1A4918A9-273B-4F7F-B3B7-B7FC1281E3AB}" presName="childNode1tx" presStyleLbl="bgAcc1" presStyleIdx="0" presStyleCnt="7">
        <dgm:presLayoutVars>
          <dgm:bulletEnabled val="1"/>
        </dgm:presLayoutVars>
      </dgm:prSet>
      <dgm:spPr/>
    </dgm:pt>
    <dgm:pt modelId="{64D50AAD-2199-46E9-8068-1CD815A2482F}" type="pres">
      <dgm:prSet presAssocID="{1A4918A9-273B-4F7F-B3B7-B7FC1281E3AB}" presName="parentNode1" presStyleLbl="node1" presStyleIdx="0" presStyleCnt="7" custScaleX="48069" custLinFactY="12321" custLinFactNeighborX="-684" custLinFactNeighborY="100000">
        <dgm:presLayoutVars>
          <dgm:chMax val="1"/>
          <dgm:bulletEnabled val="1"/>
        </dgm:presLayoutVars>
      </dgm:prSet>
      <dgm:spPr/>
    </dgm:pt>
    <dgm:pt modelId="{11003B23-F0DF-4AF4-8D7A-8BE6FC73C39B}" type="pres">
      <dgm:prSet presAssocID="{1A4918A9-273B-4F7F-B3B7-B7FC1281E3AB}" presName="connSite1" presStyleCnt="0"/>
      <dgm:spPr/>
    </dgm:pt>
    <dgm:pt modelId="{4E3DBF93-BBC5-4D45-A897-809862226CFC}" type="pres">
      <dgm:prSet presAssocID="{DC9E3642-FE32-4799-B160-A8F06021FCDC}" presName="Name9" presStyleLbl="sibTrans2D1" presStyleIdx="0" presStyleCnt="6" custLinFactNeighborX="6028" custLinFactNeighborY="8974"/>
      <dgm:spPr/>
    </dgm:pt>
    <dgm:pt modelId="{61446C10-B097-444A-A629-722F7B96D0DD}" type="pres">
      <dgm:prSet presAssocID="{2C64049E-90A0-447A-A9AE-A3E9C4D980E0}" presName="composite2" presStyleCnt="0"/>
      <dgm:spPr/>
    </dgm:pt>
    <dgm:pt modelId="{D2543836-5C50-4C87-B137-ADCA78E2541B}" type="pres">
      <dgm:prSet presAssocID="{2C64049E-90A0-447A-A9AE-A3E9C4D980E0}" presName="dummyNode2" presStyleLbl="node1" presStyleIdx="0" presStyleCnt="7"/>
      <dgm:spPr/>
    </dgm:pt>
    <dgm:pt modelId="{42E884A3-CAEF-4625-A40A-87E1527B14DA}" type="pres">
      <dgm:prSet presAssocID="{2C64049E-90A0-447A-A9AE-A3E9C4D980E0}" presName="childNode2" presStyleLbl="bgAcc1" presStyleIdx="1" presStyleCnt="7" custScaleX="192137" custScaleY="197523">
        <dgm:presLayoutVars>
          <dgm:bulletEnabled val="1"/>
        </dgm:presLayoutVars>
      </dgm:prSet>
      <dgm:spPr/>
    </dgm:pt>
    <dgm:pt modelId="{0E4E0A1D-1EE0-4513-B748-880596196007}" type="pres">
      <dgm:prSet presAssocID="{2C64049E-90A0-447A-A9AE-A3E9C4D980E0}" presName="childNode2tx" presStyleLbl="bgAcc1" presStyleIdx="1" presStyleCnt="7">
        <dgm:presLayoutVars>
          <dgm:bulletEnabled val="1"/>
        </dgm:presLayoutVars>
      </dgm:prSet>
      <dgm:spPr/>
    </dgm:pt>
    <dgm:pt modelId="{4E617F9A-489C-4092-B70A-3B285F4117AD}" type="pres">
      <dgm:prSet presAssocID="{2C64049E-90A0-447A-A9AE-A3E9C4D980E0}" presName="parentNode2" presStyleLbl="node1" presStyleIdx="1" presStyleCnt="7" custScaleX="39284" custLinFactY="-5714" custLinFactNeighborX="-102" custLinFactNeighborY="-100000">
        <dgm:presLayoutVars>
          <dgm:chMax val="0"/>
          <dgm:bulletEnabled val="1"/>
        </dgm:presLayoutVars>
      </dgm:prSet>
      <dgm:spPr/>
    </dgm:pt>
    <dgm:pt modelId="{0929FBA6-86A2-4F07-A87C-ACA5545BC9E2}" type="pres">
      <dgm:prSet presAssocID="{2C64049E-90A0-447A-A9AE-A3E9C4D980E0}" presName="connSite2" presStyleCnt="0"/>
      <dgm:spPr/>
    </dgm:pt>
    <dgm:pt modelId="{AD948AED-2373-4FEE-B658-DBE4F22778E9}" type="pres">
      <dgm:prSet presAssocID="{A305E781-0EAD-4AB2-B61C-512BE0189D63}" presName="Name18" presStyleLbl="sibTrans2D1" presStyleIdx="1" presStyleCnt="6" custLinFactNeighborX="10485" custLinFactNeighborY="-11086"/>
      <dgm:spPr/>
    </dgm:pt>
    <dgm:pt modelId="{9F8C9186-2761-42A1-BD5F-86F27CC7B339}" type="pres">
      <dgm:prSet presAssocID="{5739AF98-47E8-47C6-A505-F16B3E187511}" presName="composite1" presStyleCnt="0"/>
      <dgm:spPr/>
    </dgm:pt>
    <dgm:pt modelId="{8EE1F01C-C9CD-4439-A787-E99BA966CF96}" type="pres">
      <dgm:prSet presAssocID="{5739AF98-47E8-47C6-A505-F16B3E187511}" presName="dummyNode1" presStyleLbl="node1" presStyleIdx="1" presStyleCnt="7"/>
      <dgm:spPr/>
    </dgm:pt>
    <dgm:pt modelId="{9BF30E28-FFEC-434D-B912-23EB4F38E5FB}" type="pres">
      <dgm:prSet presAssocID="{5739AF98-47E8-47C6-A505-F16B3E187511}" presName="childNode1" presStyleLbl="bgAcc1" presStyleIdx="2" presStyleCnt="7" custScaleX="191914" custScaleY="205887">
        <dgm:presLayoutVars>
          <dgm:bulletEnabled val="1"/>
        </dgm:presLayoutVars>
      </dgm:prSet>
      <dgm:spPr/>
    </dgm:pt>
    <dgm:pt modelId="{184A4700-6F40-43BC-B78B-559B5BD756E5}" type="pres">
      <dgm:prSet presAssocID="{5739AF98-47E8-47C6-A505-F16B3E187511}" presName="childNode1tx" presStyleLbl="bgAcc1" presStyleIdx="2" presStyleCnt="7">
        <dgm:presLayoutVars>
          <dgm:bulletEnabled val="1"/>
        </dgm:presLayoutVars>
      </dgm:prSet>
      <dgm:spPr/>
    </dgm:pt>
    <dgm:pt modelId="{ADF37EA1-C822-49E3-994B-113D4A06FAAF}" type="pres">
      <dgm:prSet presAssocID="{5739AF98-47E8-47C6-A505-F16B3E187511}" presName="parentNode1" presStyleLbl="node1" presStyleIdx="2" presStyleCnt="7" custScaleX="45093" custLinFactNeighborX="771" custLinFactNeighborY="85811">
        <dgm:presLayoutVars>
          <dgm:chMax val="1"/>
          <dgm:bulletEnabled val="1"/>
        </dgm:presLayoutVars>
      </dgm:prSet>
      <dgm:spPr/>
    </dgm:pt>
    <dgm:pt modelId="{B43ACF0B-7C96-4688-9B83-24229152EC99}" type="pres">
      <dgm:prSet presAssocID="{5739AF98-47E8-47C6-A505-F16B3E187511}" presName="connSite1" presStyleCnt="0"/>
      <dgm:spPr/>
    </dgm:pt>
    <dgm:pt modelId="{4A842FAA-BE8E-4815-B962-332208420EF0}" type="pres">
      <dgm:prSet presAssocID="{29D327ED-3FAE-4BCC-829B-7E2DF41D1D65}" presName="Name9" presStyleLbl="sibTrans2D1" presStyleIdx="2" presStyleCnt="6" custLinFactNeighborX="6341" custLinFactNeighborY="9025"/>
      <dgm:spPr/>
    </dgm:pt>
    <dgm:pt modelId="{008852DC-0854-40A0-B088-F8492CCB0D57}" type="pres">
      <dgm:prSet presAssocID="{EBBF9F0F-341F-4273-8556-8B4D4276A474}" presName="composite2" presStyleCnt="0"/>
      <dgm:spPr/>
    </dgm:pt>
    <dgm:pt modelId="{B27720FE-31B0-40B8-B5D3-8B0B3E44B894}" type="pres">
      <dgm:prSet presAssocID="{EBBF9F0F-341F-4273-8556-8B4D4276A474}" presName="dummyNode2" presStyleLbl="node1" presStyleIdx="2" presStyleCnt="7"/>
      <dgm:spPr/>
    </dgm:pt>
    <dgm:pt modelId="{C7F7629C-2120-458B-A20E-966E664DB982}" type="pres">
      <dgm:prSet presAssocID="{EBBF9F0F-341F-4273-8556-8B4D4276A474}" presName="childNode2" presStyleLbl="bgAcc1" presStyleIdx="3" presStyleCnt="7" custScaleX="147232" custScaleY="187136">
        <dgm:presLayoutVars>
          <dgm:bulletEnabled val="1"/>
        </dgm:presLayoutVars>
      </dgm:prSet>
      <dgm:spPr/>
    </dgm:pt>
    <dgm:pt modelId="{22B8E625-D6EE-438F-85E2-3FDAC211F9BD}" type="pres">
      <dgm:prSet presAssocID="{EBBF9F0F-341F-4273-8556-8B4D4276A474}" presName="childNode2tx" presStyleLbl="bgAcc1" presStyleIdx="3" presStyleCnt="7">
        <dgm:presLayoutVars>
          <dgm:bulletEnabled val="1"/>
        </dgm:presLayoutVars>
      </dgm:prSet>
      <dgm:spPr/>
    </dgm:pt>
    <dgm:pt modelId="{8C0CC906-1BB1-4E28-B93F-09225E048EC8}" type="pres">
      <dgm:prSet presAssocID="{EBBF9F0F-341F-4273-8556-8B4D4276A474}" presName="parentNode2" presStyleLbl="node1" presStyleIdx="3" presStyleCnt="7" custScaleX="46209" custLinFactY="-5714" custLinFactNeighborX="-9734" custLinFactNeighborY="-100000">
        <dgm:presLayoutVars>
          <dgm:chMax val="0"/>
          <dgm:bulletEnabled val="1"/>
        </dgm:presLayoutVars>
      </dgm:prSet>
      <dgm:spPr/>
    </dgm:pt>
    <dgm:pt modelId="{96839C1A-6B5E-4AC4-B45E-845FFB37EBD0}" type="pres">
      <dgm:prSet presAssocID="{EBBF9F0F-341F-4273-8556-8B4D4276A474}" presName="connSite2" presStyleCnt="0"/>
      <dgm:spPr/>
    </dgm:pt>
    <dgm:pt modelId="{10C6F663-89A9-4336-9415-9A6669C73FA6}" type="pres">
      <dgm:prSet presAssocID="{471FFCB7-E79B-413B-B4AE-11884119862B}" presName="Name18" presStyleLbl="sibTrans2D1" presStyleIdx="3" presStyleCnt="6" custLinFactNeighborX="959" custLinFactNeighborY="-7456"/>
      <dgm:spPr/>
    </dgm:pt>
    <dgm:pt modelId="{EBBB445A-8053-4659-A307-A21B771C47E4}" type="pres">
      <dgm:prSet presAssocID="{5636D230-A698-4BC8-B910-66E7A9AED7BF}" presName="composite1" presStyleCnt="0"/>
      <dgm:spPr/>
    </dgm:pt>
    <dgm:pt modelId="{6D4FB4E6-6A6D-4E6D-96CB-8CA403D5FE9A}" type="pres">
      <dgm:prSet presAssocID="{5636D230-A698-4BC8-B910-66E7A9AED7BF}" presName="dummyNode1" presStyleLbl="node1" presStyleIdx="3" presStyleCnt="7"/>
      <dgm:spPr/>
    </dgm:pt>
    <dgm:pt modelId="{C3DCA876-79D9-4F05-9F05-386C519BEBF0}" type="pres">
      <dgm:prSet presAssocID="{5636D230-A698-4BC8-B910-66E7A9AED7BF}" presName="childNode1" presStyleLbl="bgAcc1" presStyleIdx="4" presStyleCnt="7" custScaleX="204700" custScaleY="184518">
        <dgm:presLayoutVars>
          <dgm:bulletEnabled val="1"/>
        </dgm:presLayoutVars>
      </dgm:prSet>
      <dgm:spPr/>
    </dgm:pt>
    <dgm:pt modelId="{168321E0-F98B-4008-8F7F-5E27186B5B80}" type="pres">
      <dgm:prSet presAssocID="{5636D230-A698-4BC8-B910-66E7A9AED7BF}" presName="childNode1tx" presStyleLbl="bgAcc1" presStyleIdx="4" presStyleCnt="7">
        <dgm:presLayoutVars>
          <dgm:bulletEnabled val="1"/>
        </dgm:presLayoutVars>
      </dgm:prSet>
      <dgm:spPr/>
    </dgm:pt>
    <dgm:pt modelId="{CB3E5A22-8512-4B4F-87D6-CF2BD06DD507}" type="pres">
      <dgm:prSet presAssocID="{5636D230-A698-4BC8-B910-66E7A9AED7BF}" presName="parentNode1" presStyleLbl="node1" presStyleIdx="4" presStyleCnt="7" custScaleX="42261" custLinFactNeighborX="3934" custLinFactNeighborY="85811">
        <dgm:presLayoutVars>
          <dgm:chMax val="1"/>
          <dgm:bulletEnabled val="1"/>
        </dgm:presLayoutVars>
      </dgm:prSet>
      <dgm:spPr/>
    </dgm:pt>
    <dgm:pt modelId="{1284E7D2-5C9E-40A9-A8A2-E8D265F9FB49}" type="pres">
      <dgm:prSet presAssocID="{5636D230-A698-4BC8-B910-66E7A9AED7BF}" presName="connSite1" presStyleCnt="0"/>
      <dgm:spPr/>
    </dgm:pt>
    <dgm:pt modelId="{2BE517F9-5E5E-45BD-B721-66E998EA1958}" type="pres">
      <dgm:prSet presAssocID="{527D239B-CCDA-4584-A3ED-DDF1B5B7C5DA}" presName="Name9" presStyleLbl="sibTrans2D1" presStyleIdx="4" presStyleCnt="6" custLinFactNeighborX="4658" custLinFactNeighborY="10870"/>
      <dgm:spPr/>
    </dgm:pt>
    <dgm:pt modelId="{E6A76EF4-3309-4AC4-94E7-DC4A8473B8A4}" type="pres">
      <dgm:prSet presAssocID="{A7B61FAC-1FB3-4323-821B-3A8219C8F2A5}" presName="composite2" presStyleCnt="0"/>
      <dgm:spPr/>
    </dgm:pt>
    <dgm:pt modelId="{155F0A4F-5AA3-4F15-BBBA-D6E13F4AFB70}" type="pres">
      <dgm:prSet presAssocID="{A7B61FAC-1FB3-4323-821B-3A8219C8F2A5}" presName="dummyNode2" presStyleLbl="node1" presStyleIdx="4" presStyleCnt="7"/>
      <dgm:spPr/>
    </dgm:pt>
    <dgm:pt modelId="{8D235610-FCA0-4D71-88A8-6BBB4C130226}" type="pres">
      <dgm:prSet presAssocID="{A7B61FAC-1FB3-4323-821B-3A8219C8F2A5}" presName="childNode2" presStyleLbl="bgAcc1" presStyleIdx="5" presStyleCnt="7" custScaleX="176494" custScaleY="176890">
        <dgm:presLayoutVars>
          <dgm:bulletEnabled val="1"/>
        </dgm:presLayoutVars>
      </dgm:prSet>
      <dgm:spPr/>
    </dgm:pt>
    <dgm:pt modelId="{06BD5B67-57DB-4A0F-B91D-1747BF5D225F}" type="pres">
      <dgm:prSet presAssocID="{A7B61FAC-1FB3-4323-821B-3A8219C8F2A5}" presName="childNode2tx" presStyleLbl="bgAcc1" presStyleIdx="5" presStyleCnt="7">
        <dgm:presLayoutVars>
          <dgm:bulletEnabled val="1"/>
        </dgm:presLayoutVars>
      </dgm:prSet>
      <dgm:spPr/>
    </dgm:pt>
    <dgm:pt modelId="{A98BC33F-9173-40DC-BA32-90ACCC046925}" type="pres">
      <dgm:prSet presAssocID="{A7B61FAC-1FB3-4323-821B-3A8219C8F2A5}" presName="parentNode2" presStyleLbl="node1" presStyleIdx="5" presStyleCnt="7" custScaleX="36146" custLinFactY="-1801" custLinFactNeighborX="-4196" custLinFactNeighborY="-100000">
        <dgm:presLayoutVars>
          <dgm:chMax val="0"/>
          <dgm:bulletEnabled val="1"/>
        </dgm:presLayoutVars>
      </dgm:prSet>
      <dgm:spPr/>
    </dgm:pt>
    <dgm:pt modelId="{CECB1134-3A56-4060-AC4D-5574BC37AF10}" type="pres">
      <dgm:prSet presAssocID="{A7B61FAC-1FB3-4323-821B-3A8219C8F2A5}" presName="connSite2" presStyleCnt="0"/>
      <dgm:spPr/>
    </dgm:pt>
    <dgm:pt modelId="{15ADCDDC-FAF1-4063-A340-4F95C5C488D2}" type="pres">
      <dgm:prSet presAssocID="{35979853-08AF-4751-9DF0-E5FB57FEA8C3}" presName="Name18" presStyleLbl="sibTrans2D1" presStyleIdx="5" presStyleCnt="6" custLinFactNeighborX="-4452" custLinFactNeighborY="-6987"/>
      <dgm:spPr/>
    </dgm:pt>
    <dgm:pt modelId="{8612D627-E03F-4EF3-A1E7-3A09A369F618}" type="pres">
      <dgm:prSet presAssocID="{C2CE5E65-73E5-4F0D-83BE-D1AD85BE9248}" presName="composite1" presStyleCnt="0"/>
      <dgm:spPr/>
    </dgm:pt>
    <dgm:pt modelId="{CC4B5A3D-FE31-4F26-B720-AE3859161546}" type="pres">
      <dgm:prSet presAssocID="{C2CE5E65-73E5-4F0D-83BE-D1AD85BE9248}" presName="dummyNode1" presStyleLbl="node1" presStyleIdx="5" presStyleCnt="7"/>
      <dgm:spPr/>
    </dgm:pt>
    <dgm:pt modelId="{8B195C72-9F4F-4D7A-A72B-8CA81C7CE082}" type="pres">
      <dgm:prSet presAssocID="{C2CE5E65-73E5-4F0D-83BE-D1AD85BE9248}" presName="childNode1" presStyleLbl="bgAcc1" presStyleIdx="6" presStyleCnt="7" custScaleX="185369" custScaleY="157030">
        <dgm:presLayoutVars>
          <dgm:bulletEnabled val="1"/>
        </dgm:presLayoutVars>
      </dgm:prSet>
      <dgm:spPr/>
    </dgm:pt>
    <dgm:pt modelId="{1E59E5A0-59E5-4831-A80B-1F13ACEBEC61}" type="pres">
      <dgm:prSet presAssocID="{C2CE5E65-73E5-4F0D-83BE-D1AD85BE9248}" presName="childNode1tx" presStyleLbl="bgAcc1" presStyleIdx="6" presStyleCnt="7">
        <dgm:presLayoutVars>
          <dgm:bulletEnabled val="1"/>
        </dgm:presLayoutVars>
      </dgm:prSet>
      <dgm:spPr/>
    </dgm:pt>
    <dgm:pt modelId="{161A9B27-70D0-4D17-851D-05654E57A41F}" type="pres">
      <dgm:prSet presAssocID="{C2CE5E65-73E5-4F0D-83BE-D1AD85BE9248}" presName="parentNode1" presStyleLbl="node1" presStyleIdx="6" presStyleCnt="7" custScaleX="47859" custScaleY="100517" custLinFactNeighborX="1669" custLinFactNeighborY="54189">
        <dgm:presLayoutVars>
          <dgm:chMax val="1"/>
          <dgm:bulletEnabled val="1"/>
        </dgm:presLayoutVars>
      </dgm:prSet>
      <dgm:spPr/>
    </dgm:pt>
    <dgm:pt modelId="{5F047288-2BA2-4731-A035-A56E0090424F}" type="pres">
      <dgm:prSet presAssocID="{C2CE5E65-73E5-4F0D-83BE-D1AD85BE9248}" presName="connSite1" presStyleCnt="0"/>
      <dgm:spPr/>
    </dgm:pt>
  </dgm:ptLst>
  <dgm:cxnLst>
    <dgm:cxn modelId="{90865F05-2001-446F-A20A-5F8262679E33}" type="presOf" srcId="{1A4918A9-273B-4F7F-B3B7-B7FC1281E3AB}" destId="{64D50AAD-2199-46E9-8068-1CD815A2482F}" srcOrd="0" destOrd="0" presId="urn:microsoft.com/office/officeart/2005/8/layout/hProcess4"/>
    <dgm:cxn modelId="{B7688D06-0BEE-4AB9-952C-7E30004B1E8B}" srcId="{5B1BC510-27E4-4D1A-B4EC-7D8B205E4DA0}" destId="{EBBF9F0F-341F-4273-8556-8B4D4276A474}" srcOrd="3" destOrd="0" parTransId="{C5B034A1-6D13-4869-AF47-FF2605DFF45E}" sibTransId="{471FFCB7-E79B-413B-B4AE-11884119862B}"/>
    <dgm:cxn modelId="{0576C51A-A521-4516-B413-241E27525515}" type="presOf" srcId="{EBBF9F0F-341F-4273-8556-8B4D4276A474}" destId="{8C0CC906-1BB1-4E28-B93F-09225E048EC8}" srcOrd="0" destOrd="0" presId="urn:microsoft.com/office/officeart/2005/8/layout/hProcess4"/>
    <dgm:cxn modelId="{FC337D1D-AC94-47A5-9278-EE53D8E69233}" type="presOf" srcId="{E34081B6-2D19-4A5F-99DC-1C97BC27C4FF}" destId="{22B8E625-D6EE-438F-85E2-3FDAC211F9BD}" srcOrd="1" destOrd="0" presId="urn:microsoft.com/office/officeart/2005/8/layout/hProcess4"/>
    <dgm:cxn modelId="{B9764D1E-1669-46BF-B734-C452581CD19C}" type="presOf" srcId="{C2CE5E65-73E5-4F0D-83BE-D1AD85BE9248}" destId="{161A9B27-70D0-4D17-851D-05654E57A41F}" srcOrd="0" destOrd="0" presId="urn:microsoft.com/office/officeart/2005/8/layout/hProcess4"/>
    <dgm:cxn modelId="{12283C20-6102-413B-A0EC-7DAE2C4C3063}" type="presOf" srcId="{C6E82913-B1A4-4A1C-AD4C-7823AE2AE110}" destId="{96936EC5-F307-4179-BBC2-201FF32D6F12}" srcOrd="0" destOrd="0" presId="urn:microsoft.com/office/officeart/2005/8/layout/hProcess4"/>
    <dgm:cxn modelId="{DAB9FE24-E415-41A8-BCEE-5AE8F5574388}" srcId="{C2CE5E65-73E5-4F0D-83BE-D1AD85BE9248}" destId="{9121A350-0C25-4ACA-8BFA-AD343145EDB5}" srcOrd="1" destOrd="0" parTransId="{ED733E0D-A39F-4443-ABF9-ABF87BEC8301}" sibTransId="{EFA3A599-C2C7-45BC-A157-A0F4E4F7FB52}"/>
    <dgm:cxn modelId="{BE97D829-533C-495E-8B34-BF8DCE47AB1A}" type="presOf" srcId="{7946BB0E-5365-467C-ACB5-6FB75531501A}" destId="{96936EC5-F307-4179-BBC2-201FF32D6F12}" srcOrd="0" destOrd="2" presId="urn:microsoft.com/office/officeart/2005/8/layout/hProcess4"/>
    <dgm:cxn modelId="{F9398E2E-F419-463F-B410-4C5A06A5F585}" type="presOf" srcId="{C6E82913-B1A4-4A1C-AD4C-7823AE2AE110}" destId="{C66B40E0-AC56-4B86-9EB5-4A40F8718775}" srcOrd="1" destOrd="0" presId="urn:microsoft.com/office/officeart/2005/8/layout/hProcess4"/>
    <dgm:cxn modelId="{44864D30-CA0A-4088-A2AD-3598055B8D64}" type="presOf" srcId="{2C64049E-90A0-447A-A9AE-A3E9C4D980E0}" destId="{4E617F9A-489C-4092-B70A-3B285F4117AD}" srcOrd="0" destOrd="0" presId="urn:microsoft.com/office/officeart/2005/8/layout/hProcess4"/>
    <dgm:cxn modelId="{3318DC34-C510-4702-B3F2-A8E2DA3C8715}" type="presOf" srcId="{9121A350-0C25-4ACA-8BFA-AD343145EDB5}" destId="{8B195C72-9F4F-4D7A-A72B-8CA81C7CE082}" srcOrd="0" destOrd="1" presId="urn:microsoft.com/office/officeart/2005/8/layout/hProcess4"/>
    <dgm:cxn modelId="{FB9EF939-57A9-4489-A92F-53AAE086032B}" type="presOf" srcId="{0B5CC12A-4BF8-40B3-83CF-09B7BE1D87DC}" destId="{184A4700-6F40-43BC-B78B-559B5BD756E5}" srcOrd="1" destOrd="2" presId="urn:microsoft.com/office/officeart/2005/8/layout/hProcess4"/>
    <dgm:cxn modelId="{34CEB541-C449-4DCA-8E75-21E53898B40B}" type="presOf" srcId="{46DEFE6B-2DCF-48ED-9B09-D43E8A296444}" destId="{8B195C72-9F4F-4D7A-A72B-8CA81C7CE082}" srcOrd="0" destOrd="0" presId="urn:microsoft.com/office/officeart/2005/8/layout/hProcess4"/>
    <dgm:cxn modelId="{A4740243-7DDD-47A9-8C5E-8DDB715110A3}" srcId="{EBBF9F0F-341F-4273-8556-8B4D4276A474}" destId="{E34081B6-2D19-4A5F-99DC-1C97BC27C4FF}" srcOrd="0" destOrd="0" parTransId="{DA9BD9AB-A899-4CEE-B56A-D7033C97D675}" sibTransId="{42B940BE-0C2F-4184-A35D-FCE3C3BFA264}"/>
    <dgm:cxn modelId="{1C69E065-E2E3-4C54-9591-6471BADF936D}" type="presOf" srcId="{9372A41E-6D1D-4D6C-8867-0069F3E89E61}" destId="{C3DCA876-79D9-4F05-9F05-386C519BEBF0}" srcOrd="0" destOrd="0" presId="urn:microsoft.com/office/officeart/2005/8/layout/hProcess4"/>
    <dgm:cxn modelId="{072A9467-F568-4373-A762-92E5372ED23B}" srcId="{1A4918A9-273B-4F7F-B3B7-B7FC1281E3AB}" destId="{C6E82913-B1A4-4A1C-AD4C-7823AE2AE110}" srcOrd="0" destOrd="0" parTransId="{85984066-8B35-4035-A016-8457170D0BF1}" sibTransId="{7EC381A6-870F-4548-AF1D-DEE4A102529D}"/>
    <dgm:cxn modelId="{FD4EE168-2004-4D5E-B860-A68E004213CB}" srcId="{5B1BC510-27E4-4D1A-B4EC-7D8B205E4DA0}" destId="{5636D230-A698-4BC8-B910-66E7A9AED7BF}" srcOrd="4" destOrd="0" parTransId="{6F9F3CFA-C956-476E-9E76-5A871209A657}" sibTransId="{527D239B-CCDA-4584-A3ED-DDF1B5B7C5DA}"/>
    <dgm:cxn modelId="{8467476E-D082-4789-9C94-BCD224C5E4FB}" type="presOf" srcId="{65749171-FEB1-4444-A7A5-129920277D54}" destId="{96936EC5-F307-4179-BBC2-201FF32D6F12}" srcOrd="0" destOrd="1" presId="urn:microsoft.com/office/officeart/2005/8/layout/hProcess4"/>
    <dgm:cxn modelId="{D6A3506F-1DF3-475E-8F8F-12C6A769C937}" type="presOf" srcId="{E34081B6-2D19-4A5F-99DC-1C97BC27C4FF}" destId="{C7F7629C-2120-458B-A20E-966E664DB982}" srcOrd="0" destOrd="0" presId="urn:microsoft.com/office/officeart/2005/8/layout/hProcess4"/>
    <dgm:cxn modelId="{611B8B70-CC25-45D0-BD9B-4B14F6496AB8}" type="presOf" srcId="{5B1BC510-27E4-4D1A-B4EC-7D8B205E4DA0}" destId="{19CF0721-5D1B-461E-A0FE-AC9C0306AE56}" srcOrd="0" destOrd="0" presId="urn:microsoft.com/office/officeart/2005/8/layout/hProcess4"/>
    <dgm:cxn modelId="{502EE271-9113-4DC4-949D-CB62B586F357}" srcId="{5B1BC510-27E4-4D1A-B4EC-7D8B205E4DA0}" destId="{2C64049E-90A0-447A-A9AE-A3E9C4D980E0}" srcOrd="1" destOrd="0" parTransId="{31348CC3-2505-40E2-BDEE-70D68EE4E5D0}" sibTransId="{A305E781-0EAD-4AB2-B61C-512BE0189D63}"/>
    <dgm:cxn modelId="{C7171755-B913-4A23-B455-026886FB8D12}" type="presOf" srcId="{8449BEFE-4458-4C06-BF58-E45F745137DC}" destId="{06BD5B67-57DB-4A0F-B91D-1747BF5D225F}" srcOrd="1" destOrd="0" presId="urn:microsoft.com/office/officeart/2005/8/layout/hProcess4"/>
    <dgm:cxn modelId="{D5BB8757-6DED-46C1-9EEE-31184BA9E63E}" type="presOf" srcId="{9372A41E-6D1D-4D6C-8867-0069F3E89E61}" destId="{168321E0-F98B-4008-8F7F-5E27186B5B80}" srcOrd="1" destOrd="0" presId="urn:microsoft.com/office/officeart/2005/8/layout/hProcess4"/>
    <dgm:cxn modelId="{B5B58A78-53C2-45DE-8EB7-10A9AA61D8D1}" type="presOf" srcId="{29D78835-C1D2-452A-BE76-F6628A84856B}" destId="{0E4E0A1D-1EE0-4513-B748-880596196007}" srcOrd="1" destOrd="0" presId="urn:microsoft.com/office/officeart/2005/8/layout/hProcess4"/>
    <dgm:cxn modelId="{45821C81-7427-4514-B893-27C2EAA2819E}" srcId="{1A4918A9-273B-4F7F-B3B7-B7FC1281E3AB}" destId="{65749171-FEB1-4444-A7A5-129920277D54}" srcOrd="1" destOrd="0" parTransId="{BC9632C6-68CD-4F0B-A8CE-4517532E4D51}" sibTransId="{3E175833-8678-493D-8889-63A709FFA8C0}"/>
    <dgm:cxn modelId="{CDD90B84-BC35-4BB1-A4A9-6E17A2CC8507}" srcId="{5B1BC510-27E4-4D1A-B4EC-7D8B205E4DA0}" destId="{5739AF98-47E8-47C6-A505-F16B3E187511}" srcOrd="2" destOrd="0" parTransId="{2CD3A564-54EF-4824-8E7B-5D42EB66A931}" sibTransId="{29D327ED-3FAE-4BCC-829B-7E2DF41D1D65}"/>
    <dgm:cxn modelId="{6D432D8F-BF69-41FA-8AD0-66EB9D8A4C2A}" type="presOf" srcId="{8449BEFE-4458-4C06-BF58-E45F745137DC}" destId="{8D235610-FCA0-4D71-88A8-6BBB4C130226}" srcOrd="0" destOrd="0" presId="urn:microsoft.com/office/officeart/2005/8/layout/hProcess4"/>
    <dgm:cxn modelId="{2046418F-4116-4402-A280-BE198DC0ED0F}" srcId="{5B1BC510-27E4-4D1A-B4EC-7D8B205E4DA0}" destId="{1A4918A9-273B-4F7F-B3B7-B7FC1281E3AB}" srcOrd="0" destOrd="0" parTransId="{A0F1499A-6915-40C1-99BE-BF7BFF801DC6}" sibTransId="{DC9E3642-FE32-4799-B160-A8F06021FCDC}"/>
    <dgm:cxn modelId="{4C6FBF8F-4C9C-49BF-BBD5-CB5AC1D065CE}" type="presOf" srcId="{5636D230-A698-4BC8-B910-66E7A9AED7BF}" destId="{CB3E5A22-8512-4B4F-87D6-CF2BD06DD507}" srcOrd="0" destOrd="0" presId="urn:microsoft.com/office/officeart/2005/8/layout/hProcess4"/>
    <dgm:cxn modelId="{B9DBF294-9C25-4C90-821E-107742A07EB2}" srcId="{5636D230-A698-4BC8-B910-66E7A9AED7BF}" destId="{9372A41E-6D1D-4D6C-8867-0069F3E89E61}" srcOrd="0" destOrd="0" parTransId="{D698D5C5-DCC5-4A92-883D-D6C025C01633}" sibTransId="{8FA619E5-E5C9-4A47-A264-AA4EC3B27DBC}"/>
    <dgm:cxn modelId="{D2C9DB96-6882-417D-BBB3-F7AB255879A3}" srcId="{5739AF98-47E8-47C6-A505-F16B3E187511}" destId="{0B5CC12A-4BF8-40B3-83CF-09B7BE1D87DC}" srcOrd="2" destOrd="0" parTransId="{F21A3F3E-ABC4-46A0-8345-A16A5A29D309}" sibTransId="{FDF59769-2814-4E78-9639-5188B94540BC}"/>
    <dgm:cxn modelId="{9C417E97-69FF-4E84-81A0-E10F1C8FE3CE}" type="presOf" srcId="{29D327ED-3FAE-4BCC-829B-7E2DF41D1D65}" destId="{4A842FAA-BE8E-4815-B962-332208420EF0}" srcOrd="0" destOrd="0" presId="urn:microsoft.com/office/officeart/2005/8/layout/hProcess4"/>
    <dgm:cxn modelId="{5167E29A-F275-4677-8740-F9BDFCB8EBDD}" type="presOf" srcId="{9121A350-0C25-4ACA-8BFA-AD343145EDB5}" destId="{1E59E5A0-59E5-4831-A80B-1F13ACEBEC61}" srcOrd="1" destOrd="1" presId="urn:microsoft.com/office/officeart/2005/8/layout/hProcess4"/>
    <dgm:cxn modelId="{B9E2E39A-44F3-440B-96CF-CF73CBF92577}" type="presOf" srcId="{F3771D0B-985F-45ED-88A2-1B1F4390D228}" destId="{9BF30E28-FFEC-434D-B912-23EB4F38E5FB}" srcOrd="0" destOrd="0" presId="urn:microsoft.com/office/officeart/2005/8/layout/hProcess4"/>
    <dgm:cxn modelId="{7E92D99B-3A87-4571-BED2-C943AAA0DB52}" type="presOf" srcId="{5739AF98-47E8-47C6-A505-F16B3E187511}" destId="{ADF37EA1-C822-49E3-994B-113D4A06FAAF}" srcOrd="0" destOrd="0" presId="urn:microsoft.com/office/officeart/2005/8/layout/hProcess4"/>
    <dgm:cxn modelId="{A6AE3FA4-F4D5-421C-98B5-51AE52B668FE}" type="presOf" srcId="{7946BB0E-5365-467C-ACB5-6FB75531501A}" destId="{C66B40E0-AC56-4B86-9EB5-4A40F8718775}" srcOrd="1" destOrd="2" presId="urn:microsoft.com/office/officeart/2005/8/layout/hProcess4"/>
    <dgm:cxn modelId="{8EB209AF-262E-49CB-AA1D-1ECF65B9E3AA}" type="presOf" srcId="{566B0DC5-65C9-4C78-BDCE-6AEF00C3B2E7}" destId="{9BF30E28-FFEC-434D-B912-23EB4F38E5FB}" srcOrd="0" destOrd="1" presId="urn:microsoft.com/office/officeart/2005/8/layout/hProcess4"/>
    <dgm:cxn modelId="{DFB082B2-5B7A-4F1C-9B91-C276D4072A27}" type="presOf" srcId="{65749171-FEB1-4444-A7A5-129920277D54}" destId="{C66B40E0-AC56-4B86-9EB5-4A40F8718775}" srcOrd="1" destOrd="1" presId="urn:microsoft.com/office/officeart/2005/8/layout/hProcess4"/>
    <dgm:cxn modelId="{BCFD49B4-59CB-4966-AC23-96657339AE1C}" srcId="{5739AF98-47E8-47C6-A505-F16B3E187511}" destId="{F3771D0B-985F-45ED-88A2-1B1F4390D228}" srcOrd="0" destOrd="0" parTransId="{12B016D5-8BD3-4F02-8ED8-6FADBB391843}" sibTransId="{FCC13284-2BC3-4340-A25B-5EAA71FF0C02}"/>
    <dgm:cxn modelId="{0228E6BC-8B04-49F7-9A02-C61EE35B964A}" srcId="{5B1BC510-27E4-4D1A-B4EC-7D8B205E4DA0}" destId="{A7B61FAC-1FB3-4323-821B-3A8219C8F2A5}" srcOrd="5" destOrd="0" parTransId="{68992806-CB91-4B90-94D8-F6C6B70CE843}" sibTransId="{35979853-08AF-4751-9DF0-E5FB57FEA8C3}"/>
    <dgm:cxn modelId="{5AA965BF-6A0E-4D49-AF7C-B0A155150893}" type="presOf" srcId="{0B5CC12A-4BF8-40B3-83CF-09B7BE1D87DC}" destId="{9BF30E28-FFEC-434D-B912-23EB4F38E5FB}" srcOrd="0" destOrd="2" presId="urn:microsoft.com/office/officeart/2005/8/layout/hProcess4"/>
    <dgm:cxn modelId="{7ABC82C1-3CC9-40F2-8079-D262EE5213B5}" type="presOf" srcId="{A7B61FAC-1FB3-4323-821B-3A8219C8F2A5}" destId="{A98BC33F-9173-40DC-BA32-90ACCC046925}" srcOrd="0" destOrd="0" presId="urn:microsoft.com/office/officeart/2005/8/layout/hProcess4"/>
    <dgm:cxn modelId="{28FBB0C4-7266-4527-AFA1-451E142432BC}" type="presOf" srcId="{DC9E3642-FE32-4799-B160-A8F06021FCDC}" destId="{4E3DBF93-BBC5-4D45-A897-809862226CFC}" srcOrd="0" destOrd="0" presId="urn:microsoft.com/office/officeart/2005/8/layout/hProcess4"/>
    <dgm:cxn modelId="{5C5C09C5-E491-49DC-9282-F88FC79784CC}" type="presOf" srcId="{F3771D0B-985F-45ED-88A2-1B1F4390D228}" destId="{184A4700-6F40-43BC-B78B-559B5BD756E5}" srcOrd="1" destOrd="0" presId="urn:microsoft.com/office/officeart/2005/8/layout/hProcess4"/>
    <dgm:cxn modelId="{81FA65C9-3EC4-47DC-9C14-89FDD716AD80}" srcId="{A7B61FAC-1FB3-4323-821B-3A8219C8F2A5}" destId="{8449BEFE-4458-4C06-BF58-E45F745137DC}" srcOrd="0" destOrd="0" parTransId="{4AEDCCE0-2ACA-4FE6-966D-66D9E09B047D}" sibTransId="{E5503082-5E49-4222-802A-FC90E49E621C}"/>
    <dgm:cxn modelId="{37F63DCE-9B23-4982-A34D-CD85324B9D02}" srcId="{5B1BC510-27E4-4D1A-B4EC-7D8B205E4DA0}" destId="{C2CE5E65-73E5-4F0D-83BE-D1AD85BE9248}" srcOrd="6" destOrd="0" parTransId="{A8754029-8FF9-48D5-8680-D5C94586FDED}" sibTransId="{595D383A-C34F-4DBC-983A-8D746E8DE7F9}"/>
    <dgm:cxn modelId="{390DBBD3-8013-4B33-9D08-E4581E18A9AF}" type="presOf" srcId="{527D239B-CCDA-4584-A3ED-DDF1B5B7C5DA}" destId="{2BE517F9-5E5E-45BD-B721-66E998EA1958}" srcOrd="0" destOrd="0" presId="urn:microsoft.com/office/officeart/2005/8/layout/hProcess4"/>
    <dgm:cxn modelId="{EF36D3DE-2501-4B99-8FCD-AD13D87FD199}" type="presOf" srcId="{29D78835-C1D2-452A-BE76-F6628A84856B}" destId="{42E884A3-CAEF-4625-A40A-87E1527B14DA}" srcOrd="0" destOrd="0" presId="urn:microsoft.com/office/officeart/2005/8/layout/hProcess4"/>
    <dgm:cxn modelId="{A033E7DF-5E02-4B06-AB7C-343607F9B565}" type="presOf" srcId="{35979853-08AF-4751-9DF0-E5FB57FEA8C3}" destId="{15ADCDDC-FAF1-4063-A340-4F95C5C488D2}" srcOrd="0" destOrd="0" presId="urn:microsoft.com/office/officeart/2005/8/layout/hProcess4"/>
    <dgm:cxn modelId="{544EAFE5-D1F8-4A4D-A431-94287B6AFAF4}" srcId="{1A4918A9-273B-4F7F-B3B7-B7FC1281E3AB}" destId="{7946BB0E-5365-467C-ACB5-6FB75531501A}" srcOrd="2" destOrd="0" parTransId="{B070FD6D-421D-407E-962B-42C529D3F227}" sibTransId="{1613842F-03AD-4FC1-AC60-F29FD76B7333}"/>
    <dgm:cxn modelId="{36E24FE8-9937-4906-8D10-B643850B42A7}" srcId="{C2CE5E65-73E5-4F0D-83BE-D1AD85BE9248}" destId="{46DEFE6B-2DCF-48ED-9B09-D43E8A296444}" srcOrd="0" destOrd="0" parTransId="{B7E8811F-250A-4420-9481-26A4EC777F70}" sibTransId="{2EAAAE76-BD0F-472B-ADF6-0B7E3F3C2C5F}"/>
    <dgm:cxn modelId="{3D1826E9-83C1-433B-9D9C-A080FC9271D1}" type="presOf" srcId="{A305E781-0EAD-4AB2-B61C-512BE0189D63}" destId="{AD948AED-2373-4FEE-B658-DBE4F22778E9}" srcOrd="0" destOrd="0" presId="urn:microsoft.com/office/officeart/2005/8/layout/hProcess4"/>
    <dgm:cxn modelId="{9FE139EE-6420-4363-9AE8-EE56CAB48191}" srcId="{2C64049E-90A0-447A-A9AE-A3E9C4D980E0}" destId="{29D78835-C1D2-452A-BE76-F6628A84856B}" srcOrd="0" destOrd="0" parTransId="{A19F8727-D3B4-4BAA-87F9-65F246ECD52E}" sibTransId="{B03FA851-C41B-4AA2-B7B9-1FCE47CBCA05}"/>
    <dgm:cxn modelId="{38374FEF-EB78-45D5-9D1B-7465F624F6F4}" type="presOf" srcId="{471FFCB7-E79B-413B-B4AE-11884119862B}" destId="{10C6F663-89A9-4336-9415-9A6669C73FA6}" srcOrd="0" destOrd="0" presId="urn:microsoft.com/office/officeart/2005/8/layout/hProcess4"/>
    <dgm:cxn modelId="{8EA7BBF6-6149-46DD-B602-5EBE455177A4}" type="presOf" srcId="{566B0DC5-65C9-4C78-BDCE-6AEF00C3B2E7}" destId="{184A4700-6F40-43BC-B78B-559B5BD756E5}" srcOrd="1" destOrd="1" presId="urn:microsoft.com/office/officeart/2005/8/layout/hProcess4"/>
    <dgm:cxn modelId="{D18D6FF7-09D3-4D01-B876-7951F827071B}" srcId="{5739AF98-47E8-47C6-A505-F16B3E187511}" destId="{566B0DC5-65C9-4C78-BDCE-6AEF00C3B2E7}" srcOrd="1" destOrd="0" parTransId="{1D7BEF59-2BBE-4286-8128-B1BF01F4D00F}" sibTransId="{D766D16F-AFB8-4AB7-B372-66FB3F3D1AA6}"/>
    <dgm:cxn modelId="{1F10CFFD-E221-4E50-9203-907E854493A4}" type="presOf" srcId="{46DEFE6B-2DCF-48ED-9B09-D43E8A296444}" destId="{1E59E5A0-59E5-4831-A80B-1F13ACEBEC61}" srcOrd="1" destOrd="0" presId="urn:microsoft.com/office/officeart/2005/8/layout/hProcess4"/>
    <dgm:cxn modelId="{5BE5496A-721A-4611-B1F0-8461398BF08D}" type="presParOf" srcId="{19CF0721-5D1B-461E-A0FE-AC9C0306AE56}" destId="{B748BFF5-B6B4-4B2E-8F74-AC0FD7CDF58F}" srcOrd="0" destOrd="0" presId="urn:microsoft.com/office/officeart/2005/8/layout/hProcess4"/>
    <dgm:cxn modelId="{9C5CA24A-8660-439F-A312-9060F8EC7289}" type="presParOf" srcId="{19CF0721-5D1B-461E-A0FE-AC9C0306AE56}" destId="{76FE6790-C5BF-4B78-B974-E1DCE5A14D04}" srcOrd="1" destOrd="0" presId="urn:microsoft.com/office/officeart/2005/8/layout/hProcess4"/>
    <dgm:cxn modelId="{35535B53-137B-418B-9F2B-0ABF895EDD56}" type="presParOf" srcId="{19CF0721-5D1B-461E-A0FE-AC9C0306AE56}" destId="{632BE056-E093-43B9-8EF9-95DC5C289EC0}" srcOrd="2" destOrd="0" presId="urn:microsoft.com/office/officeart/2005/8/layout/hProcess4"/>
    <dgm:cxn modelId="{A0C39CBC-2FEE-44F5-B5EF-7D277B71DE6E}" type="presParOf" srcId="{632BE056-E093-43B9-8EF9-95DC5C289EC0}" destId="{BF44DC1C-6D75-46E0-B4B3-2E9841535542}" srcOrd="0" destOrd="0" presId="urn:microsoft.com/office/officeart/2005/8/layout/hProcess4"/>
    <dgm:cxn modelId="{875D7DB4-8077-44BD-AAC5-2767F967C149}" type="presParOf" srcId="{BF44DC1C-6D75-46E0-B4B3-2E9841535542}" destId="{2EA30597-7867-4BC7-857C-35AD98758F42}" srcOrd="0" destOrd="0" presId="urn:microsoft.com/office/officeart/2005/8/layout/hProcess4"/>
    <dgm:cxn modelId="{57F5DB82-57EE-449C-9DDE-F1DFA5ACC2F3}" type="presParOf" srcId="{BF44DC1C-6D75-46E0-B4B3-2E9841535542}" destId="{96936EC5-F307-4179-BBC2-201FF32D6F12}" srcOrd="1" destOrd="0" presId="urn:microsoft.com/office/officeart/2005/8/layout/hProcess4"/>
    <dgm:cxn modelId="{0EE5398F-147B-4EED-B93A-CFC285F27021}" type="presParOf" srcId="{BF44DC1C-6D75-46E0-B4B3-2E9841535542}" destId="{C66B40E0-AC56-4B86-9EB5-4A40F8718775}" srcOrd="2" destOrd="0" presId="urn:microsoft.com/office/officeart/2005/8/layout/hProcess4"/>
    <dgm:cxn modelId="{15392F07-40F3-4769-BEB5-E991382D211D}" type="presParOf" srcId="{BF44DC1C-6D75-46E0-B4B3-2E9841535542}" destId="{64D50AAD-2199-46E9-8068-1CD815A2482F}" srcOrd="3" destOrd="0" presId="urn:microsoft.com/office/officeart/2005/8/layout/hProcess4"/>
    <dgm:cxn modelId="{23CB33BB-B4A9-4669-A9E8-0B68ADA43EF9}" type="presParOf" srcId="{BF44DC1C-6D75-46E0-B4B3-2E9841535542}" destId="{11003B23-F0DF-4AF4-8D7A-8BE6FC73C39B}" srcOrd="4" destOrd="0" presId="urn:microsoft.com/office/officeart/2005/8/layout/hProcess4"/>
    <dgm:cxn modelId="{A28F30A6-6A3E-4ECA-B870-C92F1522C276}" type="presParOf" srcId="{632BE056-E093-43B9-8EF9-95DC5C289EC0}" destId="{4E3DBF93-BBC5-4D45-A897-809862226CFC}" srcOrd="1" destOrd="0" presId="urn:microsoft.com/office/officeart/2005/8/layout/hProcess4"/>
    <dgm:cxn modelId="{6047BF3D-2161-4DC6-9C75-B6BEBFFA5B69}" type="presParOf" srcId="{632BE056-E093-43B9-8EF9-95DC5C289EC0}" destId="{61446C10-B097-444A-A629-722F7B96D0DD}" srcOrd="2" destOrd="0" presId="urn:microsoft.com/office/officeart/2005/8/layout/hProcess4"/>
    <dgm:cxn modelId="{A58646CF-D9B0-436D-87BD-02EF45F1B98D}" type="presParOf" srcId="{61446C10-B097-444A-A629-722F7B96D0DD}" destId="{D2543836-5C50-4C87-B137-ADCA78E2541B}" srcOrd="0" destOrd="0" presId="urn:microsoft.com/office/officeart/2005/8/layout/hProcess4"/>
    <dgm:cxn modelId="{2DD2E4E9-4DB9-4138-B40C-7ED0B55F12FC}" type="presParOf" srcId="{61446C10-B097-444A-A629-722F7B96D0DD}" destId="{42E884A3-CAEF-4625-A40A-87E1527B14DA}" srcOrd="1" destOrd="0" presId="urn:microsoft.com/office/officeart/2005/8/layout/hProcess4"/>
    <dgm:cxn modelId="{C413618D-C154-43EF-B17D-1686682F617E}" type="presParOf" srcId="{61446C10-B097-444A-A629-722F7B96D0DD}" destId="{0E4E0A1D-1EE0-4513-B748-880596196007}" srcOrd="2" destOrd="0" presId="urn:microsoft.com/office/officeart/2005/8/layout/hProcess4"/>
    <dgm:cxn modelId="{3805D984-258A-45DC-8EBF-34B8E0E5453A}" type="presParOf" srcId="{61446C10-B097-444A-A629-722F7B96D0DD}" destId="{4E617F9A-489C-4092-B70A-3B285F4117AD}" srcOrd="3" destOrd="0" presId="urn:microsoft.com/office/officeart/2005/8/layout/hProcess4"/>
    <dgm:cxn modelId="{BD4B3CA2-0577-4D1D-9FFB-E2213AF40CEF}" type="presParOf" srcId="{61446C10-B097-444A-A629-722F7B96D0DD}" destId="{0929FBA6-86A2-4F07-A87C-ACA5545BC9E2}" srcOrd="4" destOrd="0" presId="urn:microsoft.com/office/officeart/2005/8/layout/hProcess4"/>
    <dgm:cxn modelId="{F1C6C388-655D-4C6D-9A84-F93C2789212A}" type="presParOf" srcId="{632BE056-E093-43B9-8EF9-95DC5C289EC0}" destId="{AD948AED-2373-4FEE-B658-DBE4F22778E9}" srcOrd="3" destOrd="0" presId="urn:microsoft.com/office/officeart/2005/8/layout/hProcess4"/>
    <dgm:cxn modelId="{2603C552-F041-413E-B5D5-BE26E6583E88}" type="presParOf" srcId="{632BE056-E093-43B9-8EF9-95DC5C289EC0}" destId="{9F8C9186-2761-42A1-BD5F-86F27CC7B339}" srcOrd="4" destOrd="0" presId="urn:microsoft.com/office/officeart/2005/8/layout/hProcess4"/>
    <dgm:cxn modelId="{C5205762-6ADF-4045-96E2-0A20AC6FD3DC}" type="presParOf" srcId="{9F8C9186-2761-42A1-BD5F-86F27CC7B339}" destId="{8EE1F01C-C9CD-4439-A787-E99BA966CF96}" srcOrd="0" destOrd="0" presId="urn:microsoft.com/office/officeart/2005/8/layout/hProcess4"/>
    <dgm:cxn modelId="{4FAC7B84-FC8D-4D1A-8C8B-FED93D5F3FD8}" type="presParOf" srcId="{9F8C9186-2761-42A1-BD5F-86F27CC7B339}" destId="{9BF30E28-FFEC-434D-B912-23EB4F38E5FB}" srcOrd="1" destOrd="0" presId="urn:microsoft.com/office/officeart/2005/8/layout/hProcess4"/>
    <dgm:cxn modelId="{57014979-C4C5-431A-9120-557CBFAD855E}" type="presParOf" srcId="{9F8C9186-2761-42A1-BD5F-86F27CC7B339}" destId="{184A4700-6F40-43BC-B78B-559B5BD756E5}" srcOrd="2" destOrd="0" presId="urn:microsoft.com/office/officeart/2005/8/layout/hProcess4"/>
    <dgm:cxn modelId="{9A2C12BE-DCCE-46B0-8979-60766ED583AA}" type="presParOf" srcId="{9F8C9186-2761-42A1-BD5F-86F27CC7B339}" destId="{ADF37EA1-C822-49E3-994B-113D4A06FAAF}" srcOrd="3" destOrd="0" presId="urn:microsoft.com/office/officeart/2005/8/layout/hProcess4"/>
    <dgm:cxn modelId="{AB8F3D94-CA2C-40AF-877B-637EC9724D69}" type="presParOf" srcId="{9F8C9186-2761-42A1-BD5F-86F27CC7B339}" destId="{B43ACF0B-7C96-4688-9B83-24229152EC99}" srcOrd="4" destOrd="0" presId="urn:microsoft.com/office/officeart/2005/8/layout/hProcess4"/>
    <dgm:cxn modelId="{50C60129-E9FB-4E05-AC1E-1AAB6D66C059}" type="presParOf" srcId="{632BE056-E093-43B9-8EF9-95DC5C289EC0}" destId="{4A842FAA-BE8E-4815-B962-332208420EF0}" srcOrd="5" destOrd="0" presId="urn:microsoft.com/office/officeart/2005/8/layout/hProcess4"/>
    <dgm:cxn modelId="{B0C0CC93-1DD1-44E5-A5C6-5632E744F0D9}" type="presParOf" srcId="{632BE056-E093-43B9-8EF9-95DC5C289EC0}" destId="{008852DC-0854-40A0-B088-F8492CCB0D57}" srcOrd="6" destOrd="0" presId="urn:microsoft.com/office/officeart/2005/8/layout/hProcess4"/>
    <dgm:cxn modelId="{7413C2AF-C0CC-417D-AF81-32BFB05941F7}" type="presParOf" srcId="{008852DC-0854-40A0-B088-F8492CCB0D57}" destId="{B27720FE-31B0-40B8-B5D3-8B0B3E44B894}" srcOrd="0" destOrd="0" presId="urn:microsoft.com/office/officeart/2005/8/layout/hProcess4"/>
    <dgm:cxn modelId="{73E14D1F-7826-44A7-A105-BF770625AE7C}" type="presParOf" srcId="{008852DC-0854-40A0-B088-F8492CCB0D57}" destId="{C7F7629C-2120-458B-A20E-966E664DB982}" srcOrd="1" destOrd="0" presId="urn:microsoft.com/office/officeart/2005/8/layout/hProcess4"/>
    <dgm:cxn modelId="{68DE1FA1-BB28-4D3D-BE22-7AF3C144BE2E}" type="presParOf" srcId="{008852DC-0854-40A0-B088-F8492CCB0D57}" destId="{22B8E625-D6EE-438F-85E2-3FDAC211F9BD}" srcOrd="2" destOrd="0" presId="urn:microsoft.com/office/officeart/2005/8/layout/hProcess4"/>
    <dgm:cxn modelId="{B4F1B63F-4BD9-47F2-85FD-602F9A9F1272}" type="presParOf" srcId="{008852DC-0854-40A0-B088-F8492CCB0D57}" destId="{8C0CC906-1BB1-4E28-B93F-09225E048EC8}" srcOrd="3" destOrd="0" presId="urn:microsoft.com/office/officeart/2005/8/layout/hProcess4"/>
    <dgm:cxn modelId="{0D300B2C-7507-4910-947A-6347A2C6C515}" type="presParOf" srcId="{008852DC-0854-40A0-B088-F8492CCB0D57}" destId="{96839C1A-6B5E-4AC4-B45E-845FFB37EBD0}" srcOrd="4" destOrd="0" presId="urn:microsoft.com/office/officeart/2005/8/layout/hProcess4"/>
    <dgm:cxn modelId="{77271B08-C30D-4F44-9171-12A6B76270E0}" type="presParOf" srcId="{632BE056-E093-43B9-8EF9-95DC5C289EC0}" destId="{10C6F663-89A9-4336-9415-9A6669C73FA6}" srcOrd="7" destOrd="0" presId="urn:microsoft.com/office/officeart/2005/8/layout/hProcess4"/>
    <dgm:cxn modelId="{1F95D06C-3022-4B54-AB6A-F19B9807DE50}" type="presParOf" srcId="{632BE056-E093-43B9-8EF9-95DC5C289EC0}" destId="{EBBB445A-8053-4659-A307-A21B771C47E4}" srcOrd="8" destOrd="0" presId="urn:microsoft.com/office/officeart/2005/8/layout/hProcess4"/>
    <dgm:cxn modelId="{89C3334C-0BCB-4CBA-BF92-5A025C5809B8}" type="presParOf" srcId="{EBBB445A-8053-4659-A307-A21B771C47E4}" destId="{6D4FB4E6-6A6D-4E6D-96CB-8CA403D5FE9A}" srcOrd="0" destOrd="0" presId="urn:microsoft.com/office/officeart/2005/8/layout/hProcess4"/>
    <dgm:cxn modelId="{F6C0DFD7-D006-44BC-83DB-7AAB1392B269}" type="presParOf" srcId="{EBBB445A-8053-4659-A307-A21B771C47E4}" destId="{C3DCA876-79D9-4F05-9F05-386C519BEBF0}" srcOrd="1" destOrd="0" presId="urn:microsoft.com/office/officeart/2005/8/layout/hProcess4"/>
    <dgm:cxn modelId="{B83FA4DF-54B8-4821-B198-293B70D3387D}" type="presParOf" srcId="{EBBB445A-8053-4659-A307-A21B771C47E4}" destId="{168321E0-F98B-4008-8F7F-5E27186B5B80}" srcOrd="2" destOrd="0" presId="urn:microsoft.com/office/officeart/2005/8/layout/hProcess4"/>
    <dgm:cxn modelId="{7CD08A3A-596E-4754-BD38-29AFF9DFA5EE}" type="presParOf" srcId="{EBBB445A-8053-4659-A307-A21B771C47E4}" destId="{CB3E5A22-8512-4B4F-87D6-CF2BD06DD507}" srcOrd="3" destOrd="0" presId="urn:microsoft.com/office/officeart/2005/8/layout/hProcess4"/>
    <dgm:cxn modelId="{679E851E-F7DE-4C10-A1A6-59A398FB2ADB}" type="presParOf" srcId="{EBBB445A-8053-4659-A307-A21B771C47E4}" destId="{1284E7D2-5C9E-40A9-A8A2-E8D265F9FB49}" srcOrd="4" destOrd="0" presId="urn:microsoft.com/office/officeart/2005/8/layout/hProcess4"/>
    <dgm:cxn modelId="{90B27181-199D-435B-88AE-0516249F389B}" type="presParOf" srcId="{632BE056-E093-43B9-8EF9-95DC5C289EC0}" destId="{2BE517F9-5E5E-45BD-B721-66E998EA1958}" srcOrd="9" destOrd="0" presId="urn:microsoft.com/office/officeart/2005/8/layout/hProcess4"/>
    <dgm:cxn modelId="{6A554269-FCA0-49E2-989C-B980C70852DB}" type="presParOf" srcId="{632BE056-E093-43B9-8EF9-95DC5C289EC0}" destId="{E6A76EF4-3309-4AC4-94E7-DC4A8473B8A4}" srcOrd="10" destOrd="0" presId="urn:microsoft.com/office/officeart/2005/8/layout/hProcess4"/>
    <dgm:cxn modelId="{EE116787-B5D8-43FF-A71B-6D3E23F3057A}" type="presParOf" srcId="{E6A76EF4-3309-4AC4-94E7-DC4A8473B8A4}" destId="{155F0A4F-5AA3-4F15-BBBA-D6E13F4AFB70}" srcOrd="0" destOrd="0" presId="urn:microsoft.com/office/officeart/2005/8/layout/hProcess4"/>
    <dgm:cxn modelId="{9F77BEBF-6739-44A3-B426-6C25F36F880E}" type="presParOf" srcId="{E6A76EF4-3309-4AC4-94E7-DC4A8473B8A4}" destId="{8D235610-FCA0-4D71-88A8-6BBB4C130226}" srcOrd="1" destOrd="0" presId="urn:microsoft.com/office/officeart/2005/8/layout/hProcess4"/>
    <dgm:cxn modelId="{29E9DFA7-AFDB-453F-BAD1-132A1FA6A4E6}" type="presParOf" srcId="{E6A76EF4-3309-4AC4-94E7-DC4A8473B8A4}" destId="{06BD5B67-57DB-4A0F-B91D-1747BF5D225F}" srcOrd="2" destOrd="0" presId="urn:microsoft.com/office/officeart/2005/8/layout/hProcess4"/>
    <dgm:cxn modelId="{02C9D16F-33F1-4C5E-A0DB-33DF961D0704}" type="presParOf" srcId="{E6A76EF4-3309-4AC4-94E7-DC4A8473B8A4}" destId="{A98BC33F-9173-40DC-BA32-90ACCC046925}" srcOrd="3" destOrd="0" presId="urn:microsoft.com/office/officeart/2005/8/layout/hProcess4"/>
    <dgm:cxn modelId="{AB883D87-0781-438C-B348-C8D051D9B72C}" type="presParOf" srcId="{E6A76EF4-3309-4AC4-94E7-DC4A8473B8A4}" destId="{CECB1134-3A56-4060-AC4D-5574BC37AF10}" srcOrd="4" destOrd="0" presId="urn:microsoft.com/office/officeart/2005/8/layout/hProcess4"/>
    <dgm:cxn modelId="{52CD2081-13B4-4315-9294-7AE685862423}" type="presParOf" srcId="{632BE056-E093-43B9-8EF9-95DC5C289EC0}" destId="{15ADCDDC-FAF1-4063-A340-4F95C5C488D2}" srcOrd="11" destOrd="0" presId="urn:microsoft.com/office/officeart/2005/8/layout/hProcess4"/>
    <dgm:cxn modelId="{25A51EC1-F2E6-49DC-A80C-98304169D327}" type="presParOf" srcId="{632BE056-E093-43B9-8EF9-95DC5C289EC0}" destId="{8612D627-E03F-4EF3-A1E7-3A09A369F618}" srcOrd="12" destOrd="0" presId="urn:microsoft.com/office/officeart/2005/8/layout/hProcess4"/>
    <dgm:cxn modelId="{CC7FED62-3191-43FC-B83E-5CE20EEC1B07}" type="presParOf" srcId="{8612D627-E03F-4EF3-A1E7-3A09A369F618}" destId="{CC4B5A3D-FE31-4F26-B720-AE3859161546}" srcOrd="0" destOrd="0" presId="urn:microsoft.com/office/officeart/2005/8/layout/hProcess4"/>
    <dgm:cxn modelId="{AC126E83-0038-4675-8BF9-3994724ADC88}" type="presParOf" srcId="{8612D627-E03F-4EF3-A1E7-3A09A369F618}" destId="{8B195C72-9F4F-4D7A-A72B-8CA81C7CE082}" srcOrd="1" destOrd="0" presId="urn:microsoft.com/office/officeart/2005/8/layout/hProcess4"/>
    <dgm:cxn modelId="{986CCD5A-2707-4DDA-BC4D-AE1A8DF25777}" type="presParOf" srcId="{8612D627-E03F-4EF3-A1E7-3A09A369F618}" destId="{1E59E5A0-59E5-4831-A80B-1F13ACEBEC61}" srcOrd="2" destOrd="0" presId="urn:microsoft.com/office/officeart/2005/8/layout/hProcess4"/>
    <dgm:cxn modelId="{1D1A0FD9-1062-4C82-8FFE-DA1DAC2004C4}" type="presParOf" srcId="{8612D627-E03F-4EF3-A1E7-3A09A369F618}" destId="{161A9B27-70D0-4D17-851D-05654E57A41F}" srcOrd="3" destOrd="0" presId="urn:microsoft.com/office/officeart/2005/8/layout/hProcess4"/>
    <dgm:cxn modelId="{77314B90-F7F2-44BC-9399-124CC6C665D4}" type="presParOf" srcId="{8612D627-E03F-4EF3-A1E7-3A09A369F618}" destId="{5F047288-2BA2-4731-A035-A56E0090424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B3B12-B27E-4C9E-8399-83FC10334F77}">
      <dsp:nvSpPr>
        <dsp:cNvPr id="0" name=""/>
        <dsp:cNvSpPr/>
      </dsp:nvSpPr>
      <dsp:spPr>
        <a:xfrm rot="2560330">
          <a:off x="2240709" y="2930275"/>
          <a:ext cx="1173685" cy="30673"/>
        </a:xfrm>
        <a:custGeom>
          <a:avLst/>
          <a:gdLst/>
          <a:ahLst/>
          <a:cxnLst/>
          <a:rect l="0" t="0" r="0" b="0"/>
          <a:pathLst>
            <a:path>
              <a:moveTo>
                <a:pt x="0" y="15336"/>
              </a:moveTo>
              <a:lnTo>
                <a:pt x="1173685" y="15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D81925-808E-48F9-B5E7-B08EC5547F3E}">
      <dsp:nvSpPr>
        <dsp:cNvPr id="0" name=""/>
        <dsp:cNvSpPr/>
      </dsp:nvSpPr>
      <dsp:spPr>
        <a:xfrm rot="966323">
          <a:off x="2350922" y="2574100"/>
          <a:ext cx="2301197" cy="30673"/>
        </a:xfrm>
        <a:custGeom>
          <a:avLst/>
          <a:gdLst/>
          <a:ahLst/>
          <a:cxnLst/>
          <a:rect l="0" t="0" r="0" b="0"/>
          <a:pathLst>
            <a:path>
              <a:moveTo>
                <a:pt x="0" y="15336"/>
              </a:moveTo>
              <a:lnTo>
                <a:pt x="2301197" y="15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9500EE-7D2F-4FBE-BC19-2AA2ACEF3B1C}">
      <dsp:nvSpPr>
        <dsp:cNvPr id="0" name=""/>
        <dsp:cNvSpPr/>
      </dsp:nvSpPr>
      <dsp:spPr>
        <a:xfrm rot="21508940">
          <a:off x="2395761" y="2092674"/>
          <a:ext cx="1814873" cy="30673"/>
        </a:xfrm>
        <a:custGeom>
          <a:avLst/>
          <a:gdLst/>
          <a:ahLst/>
          <a:cxnLst/>
          <a:rect l="0" t="0" r="0" b="0"/>
          <a:pathLst>
            <a:path>
              <a:moveTo>
                <a:pt x="0" y="15336"/>
              </a:moveTo>
              <a:lnTo>
                <a:pt x="1814873" y="15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7F26F-F05D-4922-9DA9-E7CDF5ADAF53}">
      <dsp:nvSpPr>
        <dsp:cNvPr id="0" name=""/>
        <dsp:cNvSpPr/>
      </dsp:nvSpPr>
      <dsp:spPr>
        <a:xfrm rot="20537718">
          <a:off x="2350228" y="1693962"/>
          <a:ext cx="1936124" cy="30673"/>
        </a:xfrm>
        <a:custGeom>
          <a:avLst/>
          <a:gdLst/>
          <a:ahLst/>
          <a:cxnLst/>
          <a:rect l="0" t="0" r="0" b="0"/>
          <a:pathLst>
            <a:path>
              <a:moveTo>
                <a:pt x="0" y="15336"/>
              </a:moveTo>
              <a:lnTo>
                <a:pt x="1936124" y="15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FA8A78-15C3-49A0-9021-F520330F9B6D}">
      <dsp:nvSpPr>
        <dsp:cNvPr id="0" name=""/>
        <dsp:cNvSpPr/>
      </dsp:nvSpPr>
      <dsp:spPr>
        <a:xfrm rot="19044706">
          <a:off x="2230339" y="1300092"/>
          <a:ext cx="1256734" cy="30673"/>
        </a:xfrm>
        <a:custGeom>
          <a:avLst/>
          <a:gdLst/>
          <a:ahLst/>
          <a:cxnLst/>
          <a:rect l="0" t="0" r="0" b="0"/>
          <a:pathLst>
            <a:path>
              <a:moveTo>
                <a:pt x="0" y="15336"/>
              </a:moveTo>
              <a:lnTo>
                <a:pt x="1256734" y="15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76DC2E-E7A7-4760-AB4F-888C6A072346}">
      <dsp:nvSpPr>
        <dsp:cNvPr id="0" name=""/>
        <dsp:cNvSpPr/>
      </dsp:nvSpPr>
      <dsp:spPr>
        <a:xfrm>
          <a:off x="971710" y="1521814"/>
          <a:ext cx="1792171" cy="12526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D3A80-FC4F-4498-BB78-F19F28A9BE5C}">
      <dsp:nvSpPr>
        <dsp:cNvPr id="0" name=""/>
        <dsp:cNvSpPr/>
      </dsp:nvSpPr>
      <dsp:spPr>
        <a:xfrm>
          <a:off x="2871868" y="147825"/>
          <a:ext cx="1659065" cy="7860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b="1" kern="1200" dirty="0"/>
            <a:t>Améliorer les soins aux patients</a:t>
          </a:r>
        </a:p>
      </dsp:txBody>
      <dsp:txXfrm>
        <a:off x="3114832" y="262940"/>
        <a:ext cx="1173137" cy="555821"/>
      </dsp:txXfrm>
    </dsp:sp>
    <dsp:sp modelId="{63A7D418-B482-41D4-8DA2-7B1426D59CE6}">
      <dsp:nvSpPr>
        <dsp:cNvPr id="0" name=""/>
        <dsp:cNvSpPr/>
      </dsp:nvSpPr>
      <dsp:spPr>
        <a:xfrm>
          <a:off x="4086302" y="831591"/>
          <a:ext cx="1652466" cy="7375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Clr>
              <a:srgbClr val="000000"/>
            </a:buClr>
            <a:buSzPts val="1100"/>
            <a:buFont typeface="Arial"/>
            <a:buNone/>
          </a:pPr>
          <a:r>
            <a:rPr lang="fr-FR" sz="1000" b="1" kern="1200" dirty="0"/>
            <a:t>Radiothérapie improvisée</a:t>
          </a:r>
        </a:p>
      </dsp:txBody>
      <dsp:txXfrm>
        <a:off x="4328300" y="939603"/>
        <a:ext cx="1168470" cy="521526"/>
      </dsp:txXfrm>
    </dsp:sp>
    <dsp:sp modelId="{F60C6F29-95FD-48BA-8E10-F1FF645DE63A}">
      <dsp:nvSpPr>
        <dsp:cNvPr id="0" name=""/>
        <dsp:cNvSpPr/>
      </dsp:nvSpPr>
      <dsp:spPr>
        <a:xfrm>
          <a:off x="4208655" y="1599587"/>
          <a:ext cx="1996644" cy="9159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Clr>
              <a:srgbClr val="000000"/>
            </a:buClr>
            <a:buSzPts val="1100"/>
            <a:buFont typeface="Arial"/>
            <a:buNone/>
          </a:pPr>
          <a:r>
            <a:rPr lang="fr-FR" sz="1000" b="1" kern="1200" dirty="0"/>
            <a:t>Prévenir et Traiter Rapidement les Infections</a:t>
          </a:r>
        </a:p>
      </dsp:txBody>
      <dsp:txXfrm>
        <a:off x="4501057" y="1733727"/>
        <a:ext cx="1411840" cy="647688"/>
      </dsp:txXfrm>
    </dsp:sp>
    <dsp:sp modelId="{15523C73-9D35-4AE0-B621-B3168B1BE46D}">
      <dsp:nvSpPr>
        <dsp:cNvPr id="0" name=""/>
        <dsp:cNvSpPr/>
      </dsp:nvSpPr>
      <dsp:spPr>
        <a:xfrm>
          <a:off x="4481929" y="2648232"/>
          <a:ext cx="1968023" cy="10168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Clr>
              <a:srgbClr val="000000"/>
            </a:buClr>
            <a:buSzPts val="1100"/>
            <a:buFont typeface="Arial"/>
            <a:buNone/>
          </a:pPr>
          <a:r>
            <a:rPr lang="fr-FR" sz="1000" b="1" kern="1200" dirty="0"/>
            <a:t>Données médicales de haut qualité </a:t>
          </a:r>
        </a:p>
      </dsp:txBody>
      <dsp:txXfrm>
        <a:off x="4770139" y="2797141"/>
        <a:ext cx="1391603" cy="718994"/>
      </dsp:txXfrm>
    </dsp:sp>
    <dsp:sp modelId="{BC89BC92-0A0B-4D02-AAD5-337BE694E716}">
      <dsp:nvSpPr>
        <dsp:cNvPr id="0" name=""/>
        <dsp:cNvSpPr/>
      </dsp:nvSpPr>
      <dsp:spPr>
        <a:xfrm>
          <a:off x="2792020" y="3275109"/>
          <a:ext cx="1878363" cy="10071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Clr>
              <a:srgbClr val="000000"/>
            </a:buClr>
            <a:buSzPts val="1100"/>
            <a:buFont typeface="Arial"/>
            <a:buNone/>
          </a:pPr>
          <a:r>
            <a:rPr lang="fr-FR" sz="1050" b="1" kern="1200" dirty="0"/>
            <a:t>Diminuer les réadmissions</a:t>
          </a:r>
        </a:p>
      </dsp:txBody>
      <dsp:txXfrm>
        <a:off x="3067100" y="3422597"/>
        <a:ext cx="1328203" cy="712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36EC5-F307-4179-BBC2-201FF32D6F12}">
      <dsp:nvSpPr>
        <dsp:cNvPr id="0" name=""/>
        <dsp:cNvSpPr/>
      </dsp:nvSpPr>
      <dsp:spPr>
        <a:xfrm>
          <a:off x="1451" y="879519"/>
          <a:ext cx="1069627" cy="8549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355600">
            <a:lnSpc>
              <a:spcPct val="90000"/>
            </a:lnSpc>
            <a:spcBef>
              <a:spcPct val="0"/>
            </a:spcBef>
            <a:spcAft>
              <a:spcPct val="15000"/>
            </a:spcAft>
            <a:buFont typeface="+mj-lt"/>
            <a:buNone/>
          </a:pPr>
          <a:r>
            <a:rPr lang="fr-FR" sz="800" kern="1200" dirty="0"/>
            <a:t>  </a:t>
          </a:r>
          <a:endParaRPr lang="fr-FR" sz="800" b="1" i="1" kern="1200" dirty="0"/>
        </a:p>
        <a:p>
          <a:pPr marL="57150" lvl="1" indent="-57150" algn="ctr" defTabSz="355600">
            <a:lnSpc>
              <a:spcPct val="90000"/>
            </a:lnSpc>
            <a:spcBef>
              <a:spcPct val="0"/>
            </a:spcBef>
            <a:spcAft>
              <a:spcPct val="15000"/>
            </a:spcAft>
            <a:buFont typeface="+mj-lt"/>
            <a:buNone/>
          </a:pPr>
          <a:endParaRPr lang="fr-FR" sz="800" b="1" i="1" kern="1200" dirty="0"/>
        </a:p>
        <a:p>
          <a:pPr marL="57150" lvl="1" indent="-57150" algn="ctr" defTabSz="355600">
            <a:lnSpc>
              <a:spcPct val="90000"/>
            </a:lnSpc>
            <a:spcBef>
              <a:spcPct val="0"/>
            </a:spcBef>
            <a:spcAft>
              <a:spcPct val="15000"/>
            </a:spcAft>
            <a:buFont typeface="+mj-lt"/>
            <a:buNone/>
          </a:pPr>
          <a:r>
            <a:rPr lang="fr-FR" sz="800" b="1" i="1" kern="1200" dirty="0"/>
            <a:t>Importer les bibliothèques</a:t>
          </a:r>
        </a:p>
      </dsp:txBody>
      <dsp:txXfrm>
        <a:off x="21126" y="899194"/>
        <a:ext cx="1030277" cy="632388"/>
      </dsp:txXfrm>
    </dsp:sp>
    <dsp:sp modelId="{4E3DBF93-BBC5-4D45-A897-809862226CFC}">
      <dsp:nvSpPr>
        <dsp:cNvPr id="0" name=""/>
        <dsp:cNvSpPr/>
      </dsp:nvSpPr>
      <dsp:spPr>
        <a:xfrm>
          <a:off x="518886" y="952972"/>
          <a:ext cx="1221041" cy="1221041"/>
        </a:xfrm>
        <a:prstGeom prst="leftCircularArrow">
          <a:avLst>
            <a:gd name="adj1" fmla="val 2336"/>
            <a:gd name="adj2" fmla="val 282070"/>
            <a:gd name="adj3" fmla="val 1331752"/>
            <a:gd name="adj4" fmla="val 8298660"/>
            <a:gd name="adj5" fmla="val 27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D50AAD-2199-46E9-8068-1CD815A2482F}">
      <dsp:nvSpPr>
        <dsp:cNvPr id="0" name=""/>
        <dsp:cNvSpPr/>
      </dsp:nvSpPr>
      <dsp:spPr>
        <a:xfrm>
          <a:off x="507622" y="1648571"/>
          <a:ext cx="230683" cy="1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fr-FR" sz="1400" kern="1200" dirty="0"/>
            <a:t>1</a:t>
          </a:r>
        </a:p>
      </dsp:txBody>
      <dsp:txXfrm>
        <a:off x="513212" y="1654161"/>
        <a:ext cx="219503" cy="179660"/>
      </dsp:txXfrm>
    </dsp:sp>
    <dsp:sp modelId="{42E884A3-CAEF-4625-A40A-87E1527B14DA}">
      <dsp:nvSpPr>
        <dsp:cNvPr id="0" name=""/>
        <dsp:cNvSpPr/>
      </dsp:nvSpPr>
      <dsp:spPr>
        <a:xfrm>
          <a:off x="1206921" y="867209"/>
          <a:ext cx="1037326" cy="8795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355600">
            <a:lnSpc>
              <a:spcPct val="90000"/>
            </a:lnSpc>
            <a:spcBef>
              <a:spcPct val="0"/>
            </a:spcBef>
            <a:spcAft>
              <a:spcPct val="15000"/>
            </a:spcAft>
            <a:buFont typeface="+mj-lt"/>
            <a:buNone/>
          </a:pPr>
          <a:r>
            <a:rPr lang="fr-FR" sz="800" b="1" kern="1200" dirty="0"/>
            <a:t>Chargement et prétraitement de l’ensemble de données</a:t>
          </a:r>
        </a:p>
      </dsp:txBody>
      <dsp:txXfrm>
        <a:off x="1227162" y="1075927"/>
        <a:ext cx="996844" cy="650601"/>
      </dsp:txXfrm>
    </dsp:sp>
    <dsp:sp modelId="{AD948AED-2373-4FEE-B658-DBE4F22778E9}">
      <dsp:nvSpPr>
        <dsp:cNvPr id="0" name=""/>
        <dsp:cNvSpPr/>
      </dsp:nvSpPr>
      <dsp:spPr>
        <a:xfrm>
          <a:off x="1772457" y="405799"/>
          <a:ext cx="1263657" cy="1263657"/>
        </a:xfrm>
        <a:prstGeom prst="circularArrow">
          <a:avLst>
            <a:gd name="adj1" fmla="val 2257"/>
            <a:gd name="adj2" fmla="val 272063"/>
            <a:gd name="adj3" fmla="val 20208961"/>
            <a:gd name="adj4" fmla="val 13232045"/>
            <a:gd name="adj5" fmla="val 2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617F9A-489C-4092-B70A-3B285F4117AD}">
      <dsp:nvSpPr>
        <dsp:cNvPr id="0" name=""/>
        <dsp:cNvSpPr/>
      </dsp:nvSpPr>
      <dsp:spPr>
        <a:xfrm>
          <a:off x="1720814" y="787175"/>
          <a:ext cx="188524" cy="1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fr-FR" sz="1400" kern="1200" dirty="0"/>
            <a:t>2</a:t>
          </a:r>
        </a:p>
      </dsp:txBody>
      <dsp:txXfrm>
        <a:off x="1726336" y="792697"/>
        <a:ext cx="177480" cy="179796"/>
      </dsp:txXfrm>
    </dsp:sp>
    <dsp:sp modelId="{9BF30E28-FFEC-434D-B912-23EB4F38E5FB}">
      <dsp:nvSpPr>
        <dsp:cNvPr id="0" name=""/>
        <dsp:cNvSpPr/>
      </dsp:nvSpPr>
      <dsp:spPr>
        <a:xfrm>
          <a:off x="2380089" y="848586"/>
          <a:ext cx="1036122" cy="9168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00050">
            <a:lnSpc>
              <a:spcPct val="90000"/>
            </a:lnSpc>
            <a:spcBef>
              <a:spcPct val="0"/>
            </a:spcBef>
            <a:spcAft>
              <a:spcPct val="15000"/>
            </a:spcAft>
            <a:buFontTx/>
            <a:buNone/>
          </a:pPr>
          <a:endParaRPr lang="fr-FR" sz="900" b="1" kern="1200" dirty="0"/>
        </a:p>
        <a:p>
          <a:pPr marL="57150" lvl="1" indent="-57150" algn="ctr" defTabSz="400050">
            <a:lnSpc>
              <a:spcPct val="90000"/>
            </a:lnSpc>
            <a:spcBef>
              <a:spcPct val="0"/>
            </a:spcBef>
            <a:spcAft>
              <a:spcPct val="15000"/>
            </a:spcAft>
            <a:buFontTx/>
            <a:buNone/>
          </a:pPr>
          <a:endParaRPr lang="fr-FR" sz="900" b="1" kern="1200" dirty="0"/>
        </a:p>
        <a:p>
          <a:pPr marL="57150" lvl="1" indent="-57150" algn="ctr" defTabSz="355600">
            <a:lnSpc>
              <a:spcPct val="90000"/>
            </a:lnSpc>
            <a:spcBef>
              <a:spcPct val="0"/>
            </a:spcBef>
            <a:spcAft>
              <a:spcPct val="15000"/>
            </a:spcAft>
            <a:buFontTx/>
            <a:buNone/>
          </a:pPr>
          <a:r>
            <a:rPr lang="fr-FR" sz="800" b="1" kern="1200" dirty="0"/>
            <a:t>Augmentation de données</a:t>
          </a:r>
        </a:p>
      </dsp:txBody>
      <dsp:txXfrm>
        <a:off x="2401187" y="869684"/>
        <a:ext cx="993926" cy="678151"/>
      </dsp:txXfrm>
    </dsp:sp>
    <dsp:sp modelId="{4A842FAA-BE8E-4815-B962-332208420EF0}">
      <dsp:nvSpPr>
        <dsp:cNvPr id="0" name=""/>
        <dsp:cNvSpPr/>
      </dsp:nvSpPr>
      <dsp:spPr>
        <a:xfrm>
          <a:off x="2909718" y="1040946"/>
          <a:ext cx="1046169" cy="1046169"/>
        </a:xfrm>
        <a:prstGeom prst="leftCircularArrow">
          <a:avLst>
            <a:gd name="adj1" fmla="val 2727"/>
            <a:gd name="adj2" fmla="val 332216"/>
            <a:gd name="adj3" fmla="val 1457278"/>
            <a:gd name="adj4" fmla="val 8374041"/>
            <a:gd name="adj5" fmla="val 31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F37EA1-C822-49E3-994B-113D4A06FAAF}">
      <dsp:nvSpPr>
        <dsp:cNvPr id="0" name=""/>
        <dsp:cNvSpPr/>
      </dsp:nvSpPr>
      <dsp:spPr>
        <a:xfrm>
          <a:off x="2883631" y="1597979"/>
          <a:ext cx="216401" cy="1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fr-FR" sz="1400" kern="1200" dirty="0"/>
            <a:t>3</a:t>
          </a:r>
        </a:p>
      </dsp:txBody>
      <dsp:txXfrm>
        <a:off x="2889221" y="1603569"/>
        <a:ext cx="205221" cy="179660"/>
      </dsp:txXfrm>
    </dsp:sp>
    <dsp:sp modelId="{C7F7629C-2120-458B-A20E-966E664DB982}">
      <dsp:nvSpPr>
        <dsp:cNvPr id="0" name=""/>
        <dsp:cNvSpPr/>
      </dsp:nvSpPr>
      <dsp:spPr>
        <a:xfrm>
          <a:off x="3552054" y="890335"/>
          <a:ext cx="794889" cy="833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355600">
            <a:lnSpc>
              <a:spcPct val="90000"/>
            </a:lnSpc>
            <a:spcBef>
              <a:spcPct val="0"/>
            </a:spcBef>
            <a:spcAft>
              <a:spcPct val="15000"/>
            </a:spcAft>
            <a:buFontTx/>
            <a:buNone/>
          </a:pPr>
          <a:r>
            <a:rPr lang="fr-FR" sz="800" b="1" kern="1200" dirty="0"/>
            <a:t>Diviser la base de données</a:t>
          </a:r>
        </a:p>
      </dsp:txBody>
      <dsp:txXfrm>
        <a:off x="3571231" y="1088078"/>
        <a:ext cx="756535" cy="616388"/>
      </dsp:txXfrm>
    </dsp:sp>
    <dsp:sp modelId="{10C6F663-89A9-4336-9415-9A6669C73FA6}">
      <dsp:nvSpPr>
        <dsp:cNvPr id="0" name=""/>
        <dsp:cNvSpPr/>
      </dsp:nvSpPr>
      <dsp:spPr>
        <a:xfrm>
          <a:off x="3831660" y="466667"/>
          <a:ext cx="1218141" cy="1218141"/>
        </a:xfrm>
        <a:prstGeom prst="circularArrow">
          <a:avLst>
            <a:gd name="adj1" fmla="val 2342"/>
            <a:gd name="adj2" fmla="val 282778"/>
            <a:gd name="adj3" fmla="val 20226798"/>
            <a:gd name="adj4" fmla="val 13260597"/>
            <a:gd name="adj5" fmla="val 2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0CC906-1BB1-4E28-B93F-09225E048EC8}">
      <dsp:nvSpPr>
        <dsp:cNvPr id="0" name=""/>
        <dsp:cNvSpPr/>
      </dsp:nvSpPr>
      <dsp:spPr>
        <a:xfrm>
          <a:off x="3881888" y="787175"/>
          <a:ext cx="221757" cy="1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fr-FR" sz="1400" kern="1200" dirty="0"/>
            <a:t>4</a:t>
          </a:r>
        </a:p>
      </dsp:txBody>
      <dsp:txXfrm>
        <a:off x="3887478" y="792765"/>
        <a:ext cx="210577" cy="179660"/>
      </dsp:txXfrm>
    </dsp:sp>
    <dsp:sp modelId="{C3DCA876-79D9-4F05-9F05-386C519BEBF0}">
      <dsp:nvSpPr>
        <dsp:cNvPr id="0" name=""/>
        <dsp:cNvSpPr/>
      </dsp:nvSpPr>
      <dsp:spPr>
        <a:xfrm>
          <a:off x="4482785" y="896164"/>
          <a:ext cx="1105152" cy="8216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355600">
            <a:lnSpc>
              <a:spcPct val="90000"/>
            </a:lnSpc>
            <a:spcBef>
              <a:spcPct val="0"/>
            </a:spcBef>
            <a:spcAft>
              <a:spcPct val="15000"/>
            </a:spcAft>
            <a:buFontTx/>
            <a:buNone/>
          </a:pPr>
          <a:r>
            <a:rPr lang="fr-FR" sz="800" b="1" kern="1200" dirty="0"/>
            <a:t>Optimisation des hyperparamètres avec GridSearchCV</a:t>
          </a:r>
          <a:endParaRPr lang="fr-FR" sz="900" b="1" kern="1200" dirty="0"/>
        </a:p>
      </dsp:txBody>
      <dsp:txXfrm>
        <a:off x="4501693" y="915072"/>
        <a:ext cx="1067336" cy="607766"/>
      </dsp:txXfrm>
    </dsp:sp>
    <dsp:sp modelId="{2BE517F9-5E5E-45BD-B721-66E998EA1958}">
      <dsp:nvSpPr>
        <dsp:cNvPr id="0" name=""/>
        <dsp:cNvSpPr/>
      </dsp:nvSpPr>
      <dsp:spPr>
        <a:xfrm>
          <a:off x="5043093" y="988603"/>
          <a:ext cx="1157497" cy="1157497"/>
        </a:xfrm>
        <a:prstGeom prst="leftCircularArrow">
          <a:avLst>
            <a:gd name="adj1" fmla="val 2465"/>
            <a:gd name="adj2" fmla="val 298439"/>
            <a:gd name="adj3" fmla="val 1489077"/>
            <a:gd name="adj4" fmla="val 8439617"/>
            <a:gd name="adj5" fmla="val 28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3E5A22-8512-4B4F-87D6-CF2BD06DD507}">
      <dsp:nvSpPr>
        <dsp:cNvPr id="0" name=""/>
        <dsp:cNvSpPr/>
      </dsp:nvSpPr>
      <dsp:spPr>
        <a:xfrm>
          <a:off x="5042817" y="1597979"/>
          <a:ext cx="202811" cy="1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mj-lt"/>
            <a:buNone/>
          </a:pPr>
          <a:r>
            <a:rPr lang="fr-FR" sz="1400" kern="1200" dirty="0"/>
            <a:t>5</a:t>
          </a:r>
        </a:p>
      </dsp:txBody>
      <dsp:txXfrm>
        <a:off x="5048407" y="1603569"/>
        <a:ext cx="191631" cy="179660"/>
      </dsp:txXfrm>
    </dsp:sp>
    <dsp:sp modelId="{8D235610-FCA0-4D71-88A8-6BBB4C130226}">
      <dsp:nvSpPr>
        <dsp:cNvPr id="0" name=""/>
        <dsp:cNvSpPr/>
      </dsp:nvSpPr>
      <dsp:spPr>
        <a:xfrm>
          <a:off x="5723780" y="913147"/>
          <a:ext cx="952871" cy="7876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355600">
            <a:lnSpc>
              <a:spcPct val="90000"/>
            </a:lnSpc>
            <a:spcBef>
              <a:spcPct val="0"/>
            </a:spcBef>
            <a:spcAft>
              <a:spcPct val="15000"/>
            </a:spcAft>
            <a:buFontTx/>
            <a:buNone/>
          </a:pPr>
          <a:r>
            <a:rPr lang="fr-FR" sz="800" b="1" kern="1200" dirty="0"/>
            <a:t>Entraînement et évaluation du modèle</a:t>
          </a:r>
        </a:p>
      </dsp:txBody>
      <dsp:txXfrm>
        <a:off x="5741907" y="1100064"/>
        <a:ext cx="916617" cy="582639"/>
      </dsp:txXfrm>
    </dsp:sp>
    <dsp:sp modelId="{15ADCDDC-FAF1-4063-A340-4F95C5C488D2}">
      <dsp:nvSpPr>
        <dsp:cNvPr id="0" name=""/>
        <dsp:cNvSpPr/>
      </dsp:nvSpPr>
      <dsp:spPr>
        <a:xfrm>
          <a:off x="6045690" y="477310"/>
          <a:ext cx="1216925" cy="1216925"/>
        </a:xfrm>
        <a:prstGeom prst="circularArrow">
          <a:avLst>
            <a:gd name="adj1" fmla="val 2344"/>
            <a:gd name="adj2" fmla="val 283076"/>
            <a:gd name="adj3" fmla="val 20204224"/>
            <a:gd name="adj4" fmla="val 13238321"/>
            <a:gd name="adj5" fmla="val 27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8BC33F-9173-40DC-BA32-90ACCC046925}">
      <dsp:nvSpPr>
        <dsp:cNvPr id="0" name=""/>
        <dsp:cNvSpPr/>
      </dsp:nvSpPr>
      <dsp:spPr>
        <a:xfrm>
          <a:off x="6183328" y="794643"/>
          <a:ext cx="173465" cy="1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mj-lt"/>
            <a:buNone/>
          </a:pPr>
          <a:r>
            <a:rPr lang="fr-FR" sz="1400" kern="1200" dirty="0"/>
            <a:t>6</a:t>
          </a:r>
        </a:p>
      </dsp:txBody>
      <dsp:txXfrm>
        <a:off x="6188409" y="799724"/>
        <a:ext cx="163303" cy="180678"/>
      </dsp:txXfrm>
    </dsp:sp>
    <dsp:sp modelId="{8B195C72-9F4F-4D7A-A72B-8CA81C7CE082}">
      <dsp:nvSpPr>
        <dsp:cNvPr id="0" name=""/>
        <dsp:cNvSpPr/>
      </dsp:nvSpPr>
      <dsp:spPr>
        <a:xfrm>
          <a:off x="6812493" y="957365"/>
          <a:ext cx="1000786" cy="69924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311150">
            <a:lnSpc>
              <a:spcPct val="90000"/>
            </a:lnSpc>
            <a:spcBef>
              <a:spcPct val="0"/>
            </a:spcBef>
            <a:spcAft>
              <a:spcPct val="15000"/>
            </a:spcAft>
            <a:buFont typeface="+mj-lt"/>
            <a:buNone/>
          </a:pPr>
          <a:endParaRPr lang="fr-FR" sz="700" b="1" kern="1200" dirty="0"/>
        </a:p>
        <a:p>
          <a:pPr marL="57150" lvl="1" indent="-57150" algn="ctr" defTabSz="355600">
            <a:lnSpc>
              <a:spcPct val="90000"/>
            </a:lnSpc>
            <a:spcBef>
              <a:spcPct val="0"/>
            </a:spcBef>
            <a:spcAft>
              <a:spcPct val="15000"/>
            </a:spcAft>
            <a:buFont typeface="+mj-lt"/>
            <a:buNone/>
          </a:pPr>
          <a:r>
            <a:rPr lang="fr-FR" sz="800" b="1" kern="1200" dirty="0"/>
            <a:t>Enregistrement de modèle </a:t>
          </a:r>
          <a:endParaRPr lang="fr-FR" sz="700" b="1" kern="1200" dirty="0"/>
        </a:p>
      </dsp:txBody>
      <dsp:txXfrm>
        <a:off x="6828585" y="973457"/>
        <a:ext cx="968602" cy="517224"/>
      </dsp:txXfrm>
    </dsp:sp>
    <dsp:sp modelId="{161A9B27-70D0-4D17-851D-05654E57A41F}">
      <dsp:nvSpPr>
        <dsp:cNvPr id="0" name=""/>
        <dsp:cNvSpPr/>
      </dsp:nvSpPr>
      <dsp:spPr>
        <a:xfrm>
          <a:off x="7296039" y="1537138"/>
          <a:ext cx="229675" cy="1918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mj-lt"/>
            <a:buNone/>
          </a:pPr>
          <a:r>
            <a:rPr lang="fr-FR" sz="1400" kern="1200" dirty="0"/>
            <a:t>7</a:t>
          </a:r>
        </a:p>
      </dsp:txBody>
      <dsp:txXfrm>
        <a:off x="7301657" y="1542756"/>
        <a:ext cx="218439" cy="18059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Bonjour à tous,</a:t>
            </a:r>
          </a:p>
          <a:p>
            <a:r>
              <a:rPr lang="fr-FR" dirty="0"/>
              <a:t>J'espère que vous allez bien. Aujourd'hui, j'ai l'honneur de vous présenter mon projet de fin d'étude intitulé </a:t>
            </a:r>
            <a:r>
              <a:rPr lang="fr-FR" b="1" dirty="0"/>
              <a:t>"Classification des tumeurs cérébrales à partir d’images par résonance magnétique (IRM) en utilisant des machines à vecteurs de support (SVM)"</a:t>
            </a:r>
            <a:r>
              <a:rPr lang="fr-FR" dirty="0"/>
              <a:t>.</a:t>
            </a:r>
          </a:p>
          <a:p>
            <a:r>
              <a:rPr lang="fr-FR" dirty="0"/>
              <a:t>Avant de commencer la présentation, je voudrais exprimer mes sincères remerciements à mon encadrant, Monsieur </a:t>
            </a:r>
            <a:r>
              <a:rPr lang="fr-FR" dirty="0" err="1"/>
              <a:t>Akhlil</a:t>
            </a:r>
            <a:r>
              <a:rPr lang="fr-FR" dirty="0"/>
              <a:t> Khalid, pour son encadrement et ses précieux conseils durant la réalisation de ce projet. Je tiens également à remercier les membres du jury, Madame Salma </a:t>
            </a:r>
            <a:r>
              <a:rPr lang="fr-FR" dirty="0" err="1"/>
              <a:t>Gaou</a:t>
            </a:r>
            <a:r>
              <a:rPr lang="fr-FR" dirty="0"/>
              <a:t> et Monsieur Hicham </a:t>
            </a:r>
            <a:r>
              <a:rPr lang="fr-FR" dirty="0" err="1"/>
              <a:t>Tribak</a:t>
            </a:r>
            <a:r>
              <a:rPr lang="fr-FR" dirty="0"/>
              <a:t>, d'avoir accepté d'évaluer ce travail avec bienveillance. Merci beaucoup.</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à l'intelligence artificielle, ou IA, et explorons ses principaux sous-domaines. </a:t>
            </a:r>
          </a:p>
          <a:p>
            <a:r>
              <a:rPr lang="fr-FR" dirty="0"/>
              <a:t>L'IA est un domaine de l'informatique qui se concentre sur la création de systèmes capables de réaliser des tâches nécessitant habituellement l'intelligence humaine Parmi ses sous-domaines, l'apprentissage automatique (Machine Learning) et l'apprentissage profond (Deep Learning)  qui utilise des réseaux de neurones artificiels à plusieurs couches pour modéliser des données complexes."</a:t>
            </a:r>
          </a:p>
        </p:txBody>
      </p:sp>
    </p:spTree>
    <p:extLst>
      <p:ext uri="{BB962C8B-B14F-4D97-AF65-F5344CB8AC3E}">
        <p14:creationId xmlns:p14="http://schemas.microsoft.com/office/powerpoint/2010/main" val="386971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Nous allons maintenant aborder le machine </a:t>
            </a:r>
            <a:r>
              <a:rPr lang="fr-FR" dirty="0" err="1"/>
              <a:t>learning</a:t>
            </a:r>
            <a:r>
              <a:rPr lang="fr-FR" dirty="0"/>
              <a:t>, ou apprentissage automatique. Le machine </a:t>
            </a:r>
            <a:r>
              <a:rPr lang="fr-FR" dirty="0" err="1"/>
              <a:t>learning</a:t>
            </a:r>
            <a:r>
              <a:rPr lang="fr-FR" dirty="0"/>
              <a:t> est un sous-ensemble de l’IA (intelligence artificielle), qui comprend toutes les approches permettant aux machines d’apprendre à partir de données sans être explicitement programmées. On distingue trois types de problèmes en machine </a:t>
            </a:r>
            <a:r>
              <a:rPr lang="fr-FR" dirty="0" err="1"/>
              <a:t>learning</a:t>
            </a:r>
            <a:r>
              <a:rPr lang="fr-FR" dirty="0"/>
              <a:t> :</a:t>
            </a:r>
          </a:p>
          <a:p>
            <a:r>
              <a:rPr lang="fr-FR" b="1" dirty="0"/>
              <a:t>Apprentissage supervisé (</a:t>
            </a:r>
            <a:r>
              <a:rPr lang="fr-FR" b="1" dirty="0" err="1"/>
              <a:t>Supervised</a:t>
            </a:r>
            <a:r>
              <a:rPr lang="fr-FR" b="1" dirty="0"/>
              <a:t> Learning)</a:t>
            </a:r>
            <a:r>
              <a:rPr lang="fr-FR" dirty="0"/>
              <a:t> : Les modèles apprennent à partir de données étiquetées, c’est-à-dire que chaque exemple d'entraînement est associé à une réponse correcte.</a:t>
            </a:r>
          </a:p>
          <a:p>
            <a:r>
              <a:rPr lang="fr-FR" b="1" dirty="0"/>
              <a:t>Apprentissage non supervisé (</a:t>
            </a:r>
            <a:r>
              <a:rPr lang="fr-FR" b="1" dirty="0" err="1"/>
              <a:t>Unsupervised</a:t>
            </a:r>
            <a:r>
              <a:rPr lang="fr-FR" b="1" dirty="0"/>
              <a:t> Learning)</a:t>
            </a:r>
            <a:r>
              <a:rPr lang="fr-FR" dirty="0"/>
              <a:t> : Les modèles travaillent avec des données non étiquetées et cherchent à identifier des structures</a:t>
            </a:r>
          </a:p>
          <a:p>
            <a:r>
              <a:rPr lang="fr-FR" b="1" dirty="0"/>
              <a:t>Apprentissage par renforcement (</a:t>
            </a:r>
            <a:r>
              <a:rPr lang="fr-FR" b="1" dirty="0" err="1"/>
              <a:t>Reinforcement</a:t>
            </a:r>
            <a:r>
              <a:rPr lang="fr-FR" b="1" dirty="0"/>
              <a:t> Learning)</a:t>
            </a:r>
            <a:r>
              <a:rPr lang="fr-FR" dirty="0"/>
              <a:t> : Les modèles apprennent à prendre des décisions en interagissant avec un environnement</a:t>
            </a:r>
          </a:p>
        </p:txBody>
      </p:sp>
    </p:spTree>
    <p:extLst>
      <p:ext uri="{BB962C8B-B14F-4D97-AF65-F5344CB8AC3E}">
        <p14:creationId xmlns:p14="http://schemas.microsoft.com/office/powerpoint/2010/main" val="48830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Explorons maintenant les avantages du machine </a:t>
            </a:r>
            <a:r>
              <a:rPr lang="fr-FR" dirty="0" err="1"/>
              <a:t>learning</a:t>
            </a:r>
            <a:r>
              <a:rPr lang="fr-FR" dirty="0"/>
              <a:t> dans le domaine de la santé. Le machine </a:t>
            </a:r>
            <a:r>
              <a:rPr lang="fr-FR" dirty="0" err="1"/>
              <a:t>learning</a:t>
            </a:r>
            <a:r>
              <a:rPr lang="fr-FR" dirty="0"/>
              <a:t> offre diverses opportunités pour améliorer les soins aux patients et optimiser les pratiques médicales. Parmi ces avantages, nous pouvons citer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Améliorer les soins aux patients en personnalisant les traitements en fonction des données individuelles.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Optimiser la radiothérapie en adaptant les doses et les techniques en temps réel.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Prévenir et traiter rapidement les infections en détectant précocement les signes cliniques.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Utiliser des données médicales de haute qualité pour des diagnostics plus précis et des prévisions efficaces.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Diminuer les réadmissions en identifiant les facteurs de risque et en améliorant le suivi post-hospitalisation.</a:t>
            </a:r>
          </a:p>
          <a:p>
            <a:endParaRPr lang="fr-FR" dirty="0"/>
          </a:p>
        </p:txBody>
      </p:sp>
    </p:spTree>
    <p:extLst>
      <p:ext uri="{BB962C8B-B14F-4D97-AF65-F5344CB8AC3E}">
        <p14:creationId xmlns:p14="http://schemas.microsoft.com/office/powerpoint/2010/main" val="324233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Les machines à vecteurs de support (SVM) sont des modèles d'apprentissage supervisé utilisés principalement pour la classification et la régression. Leur objectif principal est de trouver un hyperplan optimal qui sépare les différentes classes de données dans un espace multidimensionnel. L'hyperplan est déterminé en maximisant la marge, c'est-à-dire la distance entre les points de données les plus proches de chaque classe, appelés vecteurs de support.</a:t>
            </a:r>
          </a:p>
          <a:p>
            <a:endParaRPr lang="fr-FR" dirty="0"/>
          </a:p>
        </p:txBody>
      </p:sp>
    </p:spTree>
    <p:extLst>
      <p:ext uri="{BB962C8B-B14F-4D97-AF65-F5344CB8AC3E}">
        <p14:creationId xmlns:p14="http://schemas.microsoft.com/office/powerpoint/2010/main" val="2139352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Les SVM peuvent être classés en plusieurs types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trouve les </a:t>
            </a:r>
            <a:r>
              <a:rPr lang="fr-FR" b="1" dirty="0">
                <a:solidFill>
                  <a:schemeClr val="tx1"/>
                </a:solidFill>
              </a:rPr>
              <a:t>SVM linéaire  </a:t>
            </a:r>
            <a:r>
              <a:rPr lang="fr-FR" dirty="0"/>
              <a:t>On trouve les SVM linéaires, qui consistent à séparer les données linéairement séparables à l'aide d'une seule ligne ou d'un hyperplan dans l'espace des caractéristiques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1" dirty="0"/>
              <a:t>SVM Non-lin</a:t>
            </a:r>
            <a:r>
              <a:rPr lang="fr-FR" b="1" dirty="0"/>
              <a:t>é</a:t>
            </a:r>
            <a:r>
              <a:rPr lang="fr-FR" sz="1100" b="1" dirty="0"/>
              <a:t>aire </a:t>
            </a:r>
            <a:r>
              <a:rPr lang="fr-FR" b="0" i="0" dirty="0">
                <a:solidFill>
                  <a:srgbClr val="242424"/>
                </a:solidFill>
                <a:effectLst/>
                <a:highlight>
                  <a:srgbClr val="FFFFFF"/>
                </a:highlight>
                <a:latin typeface="source-serif-pro"/>
              </a:rPr>
              <a:t>est utilisé pour les données qui sont  non linéairement séparables, c'est-à-dire qu'une ligne droite ne peut pas être utilisée pour classer l'ensemble de données.</a:t>
            </a:r>
            <a:endParaRPr lang="fr-FR" sz="1100"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sz="1100" dirty="0"/>
          </a:p>
        </p:txBody>
      </p:sp>
    </p:spTree>
    <p:extLst>
      <p:ext uri="{BB962C8B-B14F-4D97-AF65-F5344CB8AC3E}">
        <p14:creationId xmlns:p14="http://schemas.microsoft.com/office/powerpoint/2010/main" val="251995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a:p>
            <a:r>
              <a:rPr lang="fr-FR" dirty="0"/>
              <a:t>Pour cela, nous utilisons ce qu'on appelle une astuce du noyau dans les SVM. Cette technique est utilisée pour transformer les données vers un espace de dimension supérieure, où une séparation linéaire peut être réalisée même lorsque les données ne sont pas linéairement séparables dans leur espace d'origine. Les noyaux sont des fonctions mathématiques qui calculent le produit scalaire des données dans cet espace de transformation. Voici quelques exemples de noyaux couramment utilisés : </a:t>
            </a:r>
            <a:r>
              <a:rPr lang="fr-FR" b="1" kern="100" dirty="0">
                <a:effectLst/>
                <a:latin typeface="Segoe UI" panose="020B0502040204020203" pitchFamily="34" charset="0"/>
                <a:ea typeface="Calibri" panose="020F0502020204030204" pitchFamily="34" charset="0"/>
                <a:cs typeface="Times New Roman" panose="02020603050405020304" pitchFamily="18" charset="0"/>
              </a:rPr>
              <a:t>Linéaire, Polynomial, Gaussien</a:t>
            </a:r>
            <a:r>
              <a:rPr lang="fr-FR" kern="100" dirty="0">
                <a:effectLst/>
                <a:latin typeface="Segoe UI" panose="020B0502040204020203" pitchFamily="34" charset="0"/>
                <a:ea typeface="Calibri" panose="020F0502020204030204" pitchFamily="34" charset="0"/>
                <a:cs typeface="Times New Roman" panose="02020603050405020304" pitchFamily="18" charset="0"/>
              </a:rPr>
              <a:t> ,</a:t>
            </a:r>
            <a:r>
              <a:rPr lang="fr-FR" b="1" kern="100" dirty="0">
                <a:effectLst/>
                <a:latin typeface="Segoe UI" panose="020B0502040204020203" pitchFamily="34" charset="0"/>
                <a:ea typeface="Calibri" panose="020F0502020204030204" pitchFamily="34" charset="0"/>
                <a:cs typeface="Times New Roman" panose="02020603050405020304" pitchFamily="18" charset="0"/>
              </a:rPr>
              <a:t> Fonction sigmoïde </a:t>
            </a:r>
            <a:endParaRPr lang="fr-FR" dirty="0"/>
          </a:p>
        </p:txBody>
      </p:sp>
    </p:spTree>
    <p:extLst>
      <p:ext uri="{BB962C8B-B14F-4D97-AF65-F5344CB8AC3E}">
        <p14:creationId xmlns:p14="http://schemas.microsoft.com/office/powerpoint/2010/main" val="1043767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Les SVM </a:t>
            </a:r>
            <a:r>
              <a:rPr lang="fr-FR" dirty="0" err="1"/>
              <a:t>multiclasse</a:t>
            </a:r>
            <a:r>
              <a:rPr lang="fr-FR" dirty="0"/>
              <a:t> sont des extensions des SVM binaires qui permettent de gérer des problèmes de classification impliquant plus de deux classes. Deux approches principales sont souvent utilisées pour implémenter des SVM </a:t>
            </a:r>
            <a:r>
              <a:rPr lang="fr-FR" dirty="0" err="1"/>
              <a:t>multiclasse</a:t>
            </a:r>
            <a:endParaRPr lang="fr-F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trouve  </a:t>
            </a:r>
            <a:r>
              <a:rPr lang="en-US" dirty="0"/>
              <a:t>Un </a:t>
            </a:r>
            <a:r>
              <a:rPr lang="en-US" dirty="0" err="1"/>
              <a:t>contre</a:t>
            </a:r>
            <a:r>
              <a:rPr lang="en-US" dirty="0"/>
              <a:t> </a:t>
            </a:r>
            <a:r>
              <a:rPr lang="en-US" dirty="0" err="1"/>
              <a:t>tous</a:t>
            </a:r>
            <a:r>
              <a:rPr lang="en-US" dirty="0"/>
              <a:t> (one vs. the other) , </a:t>
            </a:r>
            <a:r>
              <a:rPr lang="fr-FR" dirty="0"/>
              <a:t>Un contre un (one vs. one)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endParaRPr lang="fr-FR" dirty="0"/>
          </a:p>
          <a:p>
            <a:endParaRPr lang="fr-FR" dirty="0"/>
          </a:p>
        </p:txBody>
      </p:sp>
    </p:spTree>
    <p:extLst>
      <p:ext uri="{BB962C8B-B14F-4D97-AF65-F5344CB8AC3E}">
        <p14:creationId xmlns:p14="http://schemas.microsoft.com/office/powerpoint/2010/main" val="611438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La méthode One-vs-</a:t>
            </a:r>
            <a:r>
              <a:rPr lang="fr-FR" dirty="0" err="1"/>
              <a:t>Rest</a:t>
            </a:r>
            <a:r>
              <a:rPr lang="fr-FR" dirty="0"/>
              <a:t> (un contre tous) consiste à diviser le problème de classification en un ensemble de sous-problèmes binaires. Pour chaque classe, un SVM est construit pour distinguer cette classe de toutes les autres. Ainsi, chaque SVM est spécialisé dans la classification d’une seule classe par rapport aux autres, permettant de résoudre efficacement des problèmes de classification </a:t>
            </a:r>
            <a:r>
              <a:rPr lang="fr-FR" dirty="0" err="1"/>
              <a:t>multiclasse</a:t>
            </a:r>
            <a:r>
              <a:rPr lang="fr-FR" dirty="0"/>
              <a:t>. Lors de la prédiction, la classe avec le score SVM le plus élevé est choisie comme prédiction finale.</a:t>
            </a:r>
          </a:p>
        </p:txBody>
      </p:sp>
    </p:spTree>
    <p:extLst>
      <p:ext uri="{BB962C8B-B14F-4D97-AF65-F5344CB8AC3E}">
        <p14:creationId xmlns:p14="http://schemas.microsoft.com/office/powerpoint/2010/main" val="4472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La méthode One-vs-One (un contre un) consiste à construire un classifieur SVM pour chaque paire de classes possibles. Pour chaque combinaison de deux classes, un SVM est entraîné pour distinguer entre ces deux classes spécifiques. Lors de la prédiction,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       chaque classifieur vote pour l'une des deux classes qu'il peut distinguer.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classe qui reçoit le plus grand nombre de votes est choisie comme prédiction finale, permettant ainsi une classification efficace et précise dans des problèmes </a:t>
            </a:r>
            <a:r>
              <a:rPr lang="fr-FR" dirty="0" err="1"/>
              <a:t>multiclasse</a:t>
            </a:r>
            <a:r>
              <a:rPr lang="fr-FR" dirty="0"/>
              <a:t>.</a:t>
            </a:r>
          </a:p>
        </p:txBody>
      </p:sp>
    </p:spTree>
    <p:extLst>
      <p:ext uri="{BB962C8B-B14F-4D97-AF65-F5344CB8AC3E}">
        <p14:creationId xmlns:p14="http://schemas.microsoft.com/office/powerpoint/2010/main" val="215277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Passons maintenant à la partie Méthodologie, Implémentation et Résultats. Nous commencerons par la description de la base de données utilisée. Nous avons utilisé une base de données à classes multiples téléchargée à partir du site </a:t>
            </a:r>
            <a:r>
              <a:rPr lang="fr-FR" dirty="0" err="1"/>
              <a:t>Kaggle</a:t>
            </a:r>
            <a:r>
              <a:rPr lang="fr-FR" dirty="0"/>
              <a:t>, composée de 7023 images d’examens IRM, d’une taille totale de 156 Mo. Ces images sont réparties en 4 classes : tumeur hypophysaire, pas de tumeur, gliome et méningiome.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dirty="0"/>
              <a:t>La classe des </a:t>
            </a:r>
            <a:r>
              <a:rPr lang="fr-FR" sz="1100" dirty="0" err="1"/>
              <a:t>giliome</a:t>
            </a:r>
            <a:r>
              <a:rPr lang="fr-FR" sz="1100" dirty="0"/>
              <a:t> contient </a:t>
            </a:r>
            <a:r>
              <a:rPr lang="fr-FR" sz="1400" dirty="0"/>
              <a:t>1621</a:t>
            </a:r>
            <a:r>
              <a:rPr lang="fr-FR" sz="1100" dirty="0"/>
              <a:t> images et la classe </a:t>
            </a:r>
            <a:r>
              <a:rPr lang="fr-FR" sz="1000" dirty="0"/>
              <a:t>méningiome contient </a:t>
            </a:r>
            <a:r>
              <a:rPr lang="fr-FR" sz="1400" dirty="0"/>
              <a:t>1645 et la classe </a:t>
            </a:r>
            <a:r>
              <a:rPr lang="fr-FR" sz="1000" dirty="0"/>
              <a:t> pas de tumeur  contient </a:t>
            </a:r>
            <a:r>
              <a:rPr lang="fr-FR" sz="1400" dirty="0"/>
              <a:t>2000 et la classe </a:t>
            </a:r>
            <a:r>
              <a:rPr lang="fr-FR" sz="1000" dirty="0"/>
              <a:t>tumeur hypophysaire  contient </a:t>
            </a:r>
            <a:r>
              <a:rPr lang="fr-FR" sz="1400" dirty="0"/>
              <a:t>1757</a:t>
            </a:r>
            <a:endParaRPr lang="fr-FR" sz="1000" dirty="0"/>
          </a:p>
          <a:p>
            <a:endParaRPr lang="fr-FR" dirty="0"/>
          </a:p>
        </p:txBody>
      </p:sp>
    </p:spTree>
    <p:extLst>
      <p:ext uri="{BB962C8B-B14F-4D97-AF65-F5344CB8AC3E}">
        <p14:creationId xmlns:p14="http://schemas.microsoft.com/office/powerpoint/2010/main" val="90378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Durant cette présentation, je vais aborder le plan suivant : je commencerai avec une brève introduction suivie des problématiques et objectifs de la recherche. Ensuite, je présenterai l'état de l'art, en citant quelques articles existants. Après cela, je donnerai des généralités sur la classification des tumeurs cérébrales. Puis, une explication sur les machines à vecteurs de support (SVM) sera fournie, suivie de la méthodologie utilisée, de l'implémentation et des résultats obtenus. Enfin, je clôturerai avec une conclusion.</a:t>
            </a:r>
          </a:p>
          <a:p>
            <a:pPr marL="158750" indent="0">
              <a:buNone/>
            </a:pPr>
            <a:r>
              <a:rPr lang="fr-FR" dirty="0"/>
              <a:t> </a:t>
            </a:r>
          </a:p>
        </p:txBody>
      </p:sp>
    </p:spTree>
    <p:extLst>
      <p:ext uri="{BB962C8B-B14F-4D97-AF65-F5344CB8AC3E}">
        <p14:creationId xmlns:p14="http://schemas.microsoft.com/office/powerpoint/2010/main" val="135805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cette partie, je vais parler des outils et bibliothèques utilisés pour la réalisation de ce projet.</a:t>
            </a:r>
          </a:p>
          <a:p>
            <a:r>
              <a:rPr lang="fr-FR" dirty="0"/>
              <a:t>Concernant les outils, j'ai utilisé Python et Google </a:t>
            </a:r>
            <a:r>
              <a:rPr lang="fr-FR" dirty="0" err="1"/>
              <a:t>Colab</a:t>
            </a:r>
            <a:r>
              <a:rPr lang="fr-FR" dirty="0"/>
              <a:t> pour l'implémentation du code, ainsi que HTML, CSS, et Flask pour la création de l'interface où le modèle sera déployé.</a:t>
            </a:r>
          </a:p>
          <a:p>
            <a:r>
              <a:rPr lang="fr-FR" dirty="0"/>
              <a:t>Pour les bibliothèques, j'ai utilisé :</a:t>
            </a:r>
          </a:p>
          <a:p>
            <a:pPr>
              <a:buFont typeface="Arial" panose="020B0604020202020204" pitchFamily="34" charset="0"/>
              <a:buChar char="•"/>
            </a:pPr>
            <a:r>
              <a:rPr lang="fr-FR" dirty="0" err="1"/>
              <a:t>NumPy</a:t>
            </a:r>
            <a:r>
              <a:rPr lang="fr-FR" dirty="0"/>
              <a:t> pour les opérations mathématiques,</a:t>
            </a:r>
          </a:p>
          <a:p>
            <a:pPr>
              <a:buFont typeface="Arial" panose="020B0604020202020204" pitchFamily="34" charset="0"/>
              <a:buChar char="•"/>
            </a:pPr>
            <a:r>
              <a:rPr lang="fr-FR" dirty="0" err="1"/>
              <a:t>Matplotlib</a:t>
            </a:r>
            <a:r>
              <a:rPr lang="fr-FR" dirty="0"/>
              <a:t> pour la visualisation des données,</a:t>
            </a:r>
          </a:p>
          <a:p>
            <a:pPr>
              <a:buFont typeface="Arial" panose="020B0604020202020204" pitchFamily="34" charset="0"/>
              <a:buChar char="•"/>
            </a:pPr>
            <a:r>
              <a:rPr lang="fr-FR" dirty="0" err="1"/>
              <a:t>OpenCV</a:t>
            </a:r>
            <a:r>
              <a:rPr lang="fr-FR" dirty="0"/>
              <a:t> pour le traitement d'images,</a:t>
            </a:r>
          </a:p>
          <a:p>
            <a:pPr>
              <a:buFont typeface="Arial" panose="020B0604020202020204" pitchFamily="34" charset="0"/>
              <a:buChar char="•"/>
            </a:pPr>
            <a:r>
              <a:rPr lang="fr-FR" dirty="0" err="1"/>
              <a:t>Scikit-learn</a:t>
            </a:r>
            <a:r>
              <a:rPr lang="fr-FR" dirty="0"/>
              <a:t> pour l'implémentation de l'algorithme SVM</a:t>
            </a:r>
          </a:p>
        </p:txBody>
      </p:sp>
    </p:spTree>
    <p:extLst>
      <p:ext uri="{BB962C8B-B14F-4D97-AF65-F5344CB8AC3E}">
        <p14:creationId xmlns:p14="http://schemas.microsoft.com/office/powerpoint/2010/main" val="1800827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à la partie implémentation nous avons commencer par l’importation des bibliothèque nécessaire </a:t>
            </a:r>
          </a:p>
          <a:p>
            <a:r>
              <a:rPr lang="fr-FR" dirty="0"/>
              <a:t>en suite le Chargement et prétraitement de l’ensemble de données Nous avons importé notre base de données et l’avons préparée en redimensionnant et aplatissant les images, puis en les normalisant entre 0 et 1 en divisant chaque valeur de pixel par 255.</a:t>
            </a:r>
          </a:p>
          <a:p>
            <a:r>
              <a:rPr lang="fr-FR" dirty="0"/>
              <a:t>Augmentation des donnes : Pour améliorer les performances de notre modèle SVM, nous avons appliqué des techniques d’augmentation des données afin de disposer d’un ensemble d’entraînement plus vaste.</a:t>
            </a:r>
          </a:p>
          <a:p>
            <a:r>
              <a:rPr lang="fr-FR" dirty="0"/>
              <a:t>Division de la base de données :Les données ont été divisées en deux ensembles : 80% pour l’entraînement et 20% pour le test.</a:t>
            </a:r>
          </a:p>
          <a:p>
            <a:r>
              <a:rPr lang="fr-FR" dirty="0"/>
              <a:t>Optimisation des hyperparamètres avec GridSearchCV : Nous avons utilisé GridSearchCV pour trouver les meilleurs hyperparamètres (C, gamma, noyau) en explorant différentes combinaisons pour maximiser les performances du modèle. Nous avons également utilisé la réduction de la dimensionnalité avec PCA pour améliorer l’efficacité.</a:t>
            </a:r>
          </a:p>
          <a:p>
            <a:r>
              <a:rPr lang="fr-FR" dirty="0"/>
              <a:t>entraînement et évaluation du modèle :Après avoir déterminé les meilleurs hyperparamètres, nous avons entraîné notre modèle SVM et évalué sa performance sur les données de test. Nous avons comparé deux approches pour la classification multi-classes : </a:t>
            </a:r>
            <a:r>
              <a:rPr lang="fr-FR" dirty="0" err="1"/>
              <a:t>OneVsRestClassifier</a:t>
            </a:r>
            <a:r>
              <a:rPr lang="fr-FR" dirty="0"/>
              <a:t> et </a:t>
            </a:r>
            <a:r>
              <a:rPr lang="fr-FR" dirty="0" err="1"/>
              <a:t>OneVsOneClassifier</a:t>
            </a:r>
            <a:r>
              <a:rPr lang="fr-FR" dirty="0"/>
              <a:t>, afin de choisir la méthode la plus adaptée à notre ensemble de données.</a:t>
            </a:r>
          </a:p>
          <a:p>
            <a:r>
              <a:rPr lang="fr-FR" b="1" dirty="0"/>
              <a:t>. Enregistrement du modèle :</a:t>
            </a:r>
            <a:r>
              <a:rPr lang="fr-FR" dirty="0"/>
              <a:t> Enfin, nous avons enregistré le modèle entraîné en utilisant </a:t>
            </a:r>
            <a:r>
              <a:rPr lang="fr-FR" dirty="0" err="1"/>
              <a:t>joblib.dump</a:t>
            </a:r>
            <a:r>
              <a:rPr lang="fr-FR" dirty="0"/>
              <a:t>(), permettant ainsi sa réutilisation future avec </a:t>
            </a:r>
            <a:r>
              <a:rPr lang="fr-FR" dirty="0" err="1"/>
              <a:t>joblib.load</a:t>
            </a:r>
            <a:r>
              <a:rPr lang="fr-FR" dirty="0"/>
              <a:t>().</a:t>
            </a:r>
          </a:p>
          <a:p>
            <a:endParaRPr lang="fr-FR" dirty="0"/>
          </a:p>
        </p:txBody>
      </p:sp>
    </p:spTree>
    <p:extLst>
      <p:ext uri="{BB962C8B-B14F-4D97-AF65-F5344CB8AC3E}">
        <p14:creationId xmlns:p14="http://schemas.microsoft.com/office/powerpoint/2010/main" val="2119932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a la Présentation du système </a:t>
            </a:r>
          </a:p>
          <a:p>
            <a:r>
              <a:rPr lang="fr-FR" dirty="0"/>
              <a:t>Le système "Classification des Tumeurs Cérébrales" est une application visant à détecter les tumeurs cérébrales à partir d’images médicales en temps réel. En utilisant un modèle de machine </a:t>
            </a:r>
            <a:r>
              <a:rPr lang="fr-FR" dirty="0" err="1"/>
              <a:t>learning</a:t>
            </a:r>
            <a:r>
              <a:rPr lang="fr-FR" dirty="0"/>
              <a:t> SVM (Support </a:t>
            </a:r>
            <a:r>
              <a:rPr lang="fr-FR" dirty="0" err="1"/>
              <a:t>Vector</a:t>
            </a:r>
            <a:r>
              <a:rPr lang="fr-FR" dirty="0"/>
              <a:t> Machine) entraîné sur un ensemble de données d’images médicales, l’application classe les images téléchargées en différentes catégories de tumeurs cérébrales. </a:t>
            </a:r>
          </a:p>
          <a:p>
            <a:r>
              <a:rPr lang="fr-FR" dirty="0"/>
              <a:t>l'interface du </a:t>
            </a:r>
            <a:r>
              <a:rPr lang="fr-FR" dirty="0" err="1"/>
              <a:t>systeme</a:t>
            </a:r>
            <a:r>
              <a:rPr lang="fr-FR" dirty="0"/>
              <a:t> contient deux </a:t>
            </a:r>
            <a:r>
              <a:rPr lang="fr-FR" dirty="0" err="1"/>
              <a:t>button</a:t>
            </a:r>
            <a:r>
              <a:rPr lang="fr-FR" dirty="0"/>
              <a:t> chacun dédié à une fonctionnalité distincte. Le bouton "Télécharger l'image " permet aux utilisateurs d’importer des images à analyser, tandis que le bouton "Classifier l'image " lance le processus de classification sur les images chargées.</a:t>
            </a:r>
          </a:p>
          <a:p>
            <a:r>
              <a:rPr lang="fr-FR" dirty="0"/>
              <a:t>Une fois que l’utilisateur a sélectionné une image à télécharger, celle-ci est affichée dans une zone spécifique permettant à l’utilisateur de vérifier l’image avant de procéder à l’analyse. Lorsque l’utilisateur clique sur le bouton "Classifier", l'algorithme SVM entraîné est utilisé pour analyser l’image et déterminer le type de tumeur cérébrale. Une fois l’analyse effectuée, les résultats sont affichés dans une zone réservée à cet effet.</a:t>
            </a:r>
          </a:p>
        </p:txBody>
      </p:sp>
    </p:spTree>
    <p:extLst>
      <p:ext uri="{BB962C8B-B14F-4D97-AF65-F5344CB8AC3E}">
        <p14:creationId xmlns:p14="http://schemas.microsoft.com/office/powerpoint/2010/main" val="2278856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aux résultats de la classification avec l'architecture un-contre-tous. Les résultats sont présentés sous forme de matrice de confusion et de rapport de classification. Les performances du modèle sont résumées comme suit : pour la classe Gliome, le modèle affiche une précision de 91%, un rappel de 93%, et un score F1 de 92% sur 449 échantillons, indiquant une bonne capacité d’identification de cette classe. Pour la classe Méningiome, la précision est de 92%, le rappel est de 87%, et le score F1 est de 90% sur 487 échantillons, montrant une précision élevée mais un rappel légèrement plus bas. Pour la classe Pas de tumeur, le modèle atteint une précision, un rappel et un score F1 de 96% sur 537 échantillons, démontrant une excellente performance de détection des cas sans tumeur. Enfin, pour la classe Adénome hypophysaire, les résultats sont également excellents avec une précision de 96%, un rappel de 98%, et un score F1 de 97% sur 527 échantillons. En moyenne, le modèle affiche une précision globale de 94% pour toutes les classes</a:t>
            </a:r>
          </a:p>
        </p:txBody>
      </p:sp>
    </p:spTree>
    <p:extLst>
      <p:ext uri="{BB962C8B-B14F-4D97-AF65-F5344CB8AC3E}">
        <p14:creationId xmlns:p14="http://schemas.microsoft.com/office/powerpoint/2010/main" val="230852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La courbes ROC montrent une aire sous la courbe (AUC) de 0,99 pour la classe gliome, 0,98 pour le méningiome, 0,99 pour l’absence de tumeur, et 0,99 pour l'adénome hypophysaire, indiquant une excellente performance de classification pour chaque classe, avec des courbes proches du coin supérieur gauche.</a:t>
            </a:r>
          </a:p>
          <a:p>
            <a:r>
              <a:rPr lang="fr-FR" dirty="0"/>
              <a:t>La courbes PR montrent une aire sous la courbe de précision-rappel (AP) de 0,94 pour le gliome, 0,90 pour le méningiome et 0,97 pour l’absence de tumeur , 0,90 pour la tumeur hypophysaire, démontrant que le modèle fonctionne bien pour distinguer ces trois types de tumeurs dans un scénario un-contre-tous.</a:t>
            </a:r>
          </a:p>
          <a:p>
            <a:r>
              <a:rPr lang="fr-FR" dirty="0"/>
              <a:t>Ces résultats globaux montrent que notre modèle de classification a une excellente capacité à distinguer entre ces types de tumeurs </a:t>
            </a:r>
          </a:p>
        </p:txBody>
      </p:sp>
    </p:spTree>
    <p:extLst>
      <p:ext uri="{BB962C8B-B14F-4D97-AF65-F5344CB8AC3E}">
        <p14:creationId xmlns:p14="http://schemas.microsoft.com/office/powerpoint/2010/main" val="83195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aux résultats de la classification avec l'architecture un-contre-tous. Les résultats sont présentés sous forme de matrice de confusion et de rapport de classification. Les performances du modèle sont résumées comme suit : pour la classe Gliome la précision est de 91%, le rappel est de 93%, et le score F1 est de 92 % pour la classe méningiomes, la précision est de 92 %, le rappel est de 87%, et le score F1 est de 90 % pour la classe Pour les cas sans tumeur, le modèle atteint une précision, un rappel et un score F1 de 96 pour la classe pour les adénomes hypophysaires, les résultats sont également excellents avec une précision de 96 %, un rappel de 98 %, et un score F1 de 97 % En moyenne, le modèle affiche une précision globale de 94 % pour toutes les classes, ce qui est très encourageant. </a:t>
            </a:r>
          </a:p>
          <a:p>
            <a:endParaRPr lang="fr-FR" dirty="0"/>
          </a:p>
        </p:txBody>
      </p:sp>
    </p:spTree>
    <p:extLst>
      <p:ext uri="{BB962C8B-B14F-4D97-AF65-F5344CB8AC3E}">
        <p14:creationId xmlns:p14="http://schemas.microsoft.com/office/powerpoint/2010/main" val="3734159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La courbes ROC montrent une aire sous la courbe (AUC) de de 0,98 pour la classe gliome, 0,96 pour le méningiome, 0,98 pour l’absence de tumeur, et 0,99 pour l'adénome hypophysaire, indiquant une excellente performance de classification pour chaque classe, avec des courbes proches du coin supérieur gauche.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La courbes PR montrent une aire sous la courbe de précision-rappel (AP) de 0,94 pour le gliome, 0,90 pour le méningiome et 0,97 pour l’absence de tumeur , 0,90 pour la tumeur hypophysaire, démontrant que le modèle fonctionne bien pour distinguer ces trois types de tumeurs dans un scénario un-contre-un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dirty="0"/>
          </a:p>
          <a:p>
            <a:endParaRPr lang="fr-FR" dirty="0"/>
          </a:p>
        </p:txBody>
      </p:sp>
    </p:spTree>
    <p:extLst>
      <p:ext uri="{BB962C8B-B14F-4D97-AF65-F5344CB8AC3E}">
        <p14:creationId xmlns:p14="http://schemas.microsoft.com/office/powerpoint/2010/main" val="4218937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aux résultats du système. Ces images montrent la capacité du modèle à bien prédire les classes. La première figure montre une prédiction de tumeur de type gliome, la deuxième indique que le patient n’a pas de tumeur, </a:t>
            </a:r>
          </a:p>
        </p:txBody>
      </p:sp>
    </p:spTree>
    <p:extLst>
      <p:ext uri="{BB962C8B-B14F-4D97-AF65-F5344CB8AC3E}">
        <p14:creationId xmlns:p14="http://schemas.microsoft.com/office/powerpoint/2010/main" val="2608306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la troisième montre une tumeur de type adénome hypophysaire, et la dernière une tumeur de type méningiome.</a:t>
            </a:r>
          </a:p>
        </p:txBody>
      </p:sp>
    </p:spTree>
    <p:extLst>
      <p:ext uri="{BB962C8B-B14F-4D97-AF65-F5344CB8AC3E}">
        <p14:creationId xmlns:p14="http://schemas.microsoft.com/office/powerpoint/2010/main" val="4204761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En conclusion, notre modèle de classification des tumeurs cérébrales à partir d'images IRM utilisant les machines à vecteurs de support (SVM) affiche des performances très prometteuses, avec une précision moyenne de 94% pour toutes les classes. Cette performance dépasse les résultats des études de l'état de l'art, telles que celles d'Ashfaq Hussain et Ajay </a:t>
            </a:r>
            <a:r>
              <a:rPr lang="fr-FR" dirty="0" err="1"/>
              <a:t>Khunteta</a:t>
            </a:r>
            <a:r>
              <a:rPr lang="fr-FR" dirty="0"/>
              <a:t>, qui ont atteint une précision de 93,05%, et de Jun Cheng et ses collègues, avec une précision maximale de 91,28%. Notre modèle démontre ainsi une capacité améliorée à identifier précisément différents types de tumeurs cérébrales et les cas sans tumeur, contribuant significativement à l'avancement des méthodes de diagnostic médical.</a:t>
            </a:r>
          </a:p>
        </p:txBody>
      </p:sp>
      <p:sp>
        <p:nvSpPr>
          <p:cNvPr id="4" name="Slide Number Placeholder 3"/>
          <p:cNvSpPr>
            <a:spLocks noGrp="1"/>
          </p:cNvSpPr>
          <p:nvPr>
            <p:ph type="sldNum" sz="quarter" idx="10"/>
          </p:nvPr>
        </p:nvSpPr>
        <p:spPr/>
        <p:txBody>
          <a:bodyPr/>
          <a:lstStyle/>
          <a:p>
            <a:fld id="{543D72E1-7ECA-4009-AE8A-DE008B3DB728}" type="slidenum">
              <a:rPr lang="fr-FR" smtClean="0"/>
              <a:t>29</a:t>
            </a:fld>
            <a:endParaRPr lang="fr-FR"/>
          </a:p>
        </p:txBody>
      </p:sp>
    </p:spTree>
    <p:extLst>
      <p:ext uri="{BB962C8B-B14F-4D97-AF65-F5344CB8AC3E}">
        <p14:creationId xmlns:p14="http://schemas.microsoft.com/office/powerpoint/2010/main" val="141358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100" dirty="0"/>
              <a:t>Parmi les pathologies les plus dangereuses, le cancer qui se développe rapidement et agressivement, pouvant affecter n'importe quel organe, y compris le cerveau. Les tumeurs cérébrales, bien que moins fréquentes, sont extrêmement mortelles et peuvent toucher tous les âges et sexes. L'imagerie par résonance magnétique (IRM) est essentielle pour visualiser ces tumeurs, offrant des détails cruciaux pour un diagnostic précis. Cependant, le domaine médical est complexe et sensible, où chaque erreur peut être fatale. L'intelligence artificielle (IA), notamment les machines à vecteurs de support (SVM), offre une solution robuste pour aider les médecins à diagnostiquer plus rapidement et précisément.</a:t>
            </a:r>
            <a:endParaRPr lang="fr-FR" dirty="0"/>
          </a:p>
        </p:txBody>
      </p:sp>
    </p:spTree>
    <p:extLst>
      <p:ext uri="{BB962C8B-B14F-4D97-AF65-F5344CB8AC3E}">
        <p14:creationId xmlns:p14="http://schemas.microsoft.com/office/powerpoint/2010/main" val="1496225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43D72E1-7ECA-4009-AE8A-DE008B3DB728}" type="slidenum">
              <a:rPr lang="fr-FR" smtClean="0"/>
              <a:t>30</a:t>
            </a:fld>
            <a:endParaRPr lang="fr-FR"/>
          </a:p>
        </p:txBody>
      </p:sp>
    </p:spTree>
    <p:extLst>
      <p:ext uri="{BB962C8B-B14F-4D97-AF65-F5344CB8AC3E}">
        <p14:creationId xmlns:p14="http://schemas.microsoft.com/office/powerpoint/2010/main" val="67169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Bonjour à tous,</a:t>
            </a:r>
          </a:p>
          <a:p>
            <a:r>
              <a:rPr lang="fr-FR" dirty="0"/>
              <a:t>J'espère que vous allez bien. Aujourd'hui, j'ai l'honneur de vous présenter mon projet de fin d'étude intitulé </a:t>
            </a:r>
            <a:r>
              <a:rPr lang="fr-FR" b="1" dirty="0"/>
              <a:t>"Classification des tumeurs cérébrales à partir d’images par résonance magnétique (IRM) en utilisant des machines à vecteurs de support (SVM)"</a:t>
            </a:r>
            <a:r>
              <a:rPr lang="fr-FR" dirty="0"/>
              <a:t>.</a:t>
            </a:r>
          </a:p>
          <a:p>
            <a:r>
              <a:rPr lang="fr-FR" dirty="0"/>
              <a:t>Avant de commencer la présentation, je voudrais exprimer mes sincères remerciements à mon encadrant, Monsieur </a:t>
            </a:r>
            <a:r>
              <a:rPr lang="fr-FR" dirty="0" err="1"/>
              <a:t>Akhlil</a:t>
            </a:r>
            <a:r>
              <a:rPr lang="fr-FR" dirty="0"/>
              <a:t> Khalid, pour son encadrement et ses précieux conseils durant la réalisation de ce projet. Je tiens également à remercier les membres du jury, Madame Salma </a:t>
            </a:r>
            <a:r>
              <a:rPr lang="fr-FR" dirty="0" err="1"/>
              <a:t>Gaou</a:t>
            </a:r>
            <a:r>
              <a:rPr lang="fr-FR" dirty="0"/>
              <a:t> et Monsieur Hicham </a:t>
            </a:r>
            <a:r>
              <a:rPr lang="fr-FR" dirty="0" err="1"/>
              <a:t>Tribak</a:t>
            </a:r>
            <a:r>
              <a:rPr lang="fr-FR" dirty="0"/>
              <a:t>, d'avoir accepté d'évaluer ce travail avec bienveillance. Merci beaucoup.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862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dirty="0"/>
              <a:t>Comment l'intelligence artificielle, en particulier les machines à vecteurs de support (SVM), peut-elle être exploitée pour améliorer la détection et la classification des tumeurs cérébrales à partir d'images IRM, dans un domaine médical où chaque erreur peut avoir des conséquences fatales ?</a:t>
            </a:r>
            <a:endParaRPr lang="fr-FR" sz="1000" dirty="0"/>
          </a:p>
          <a:p>
            <a:endParaRPr lang="fr-FR" dirty="0"/>
          </a:p>
        </p:txBody>
      </p:sp>
    </p:spTree>
    <p:extLst>
      <p:ext uri="{BB962C8B-B14F-4D97-AF65-F5344CB8AC3E}">
        <p14:creationId xmlns:p14="http://schemas.microsoft.com/office/powerpoint/2010/main" val="200849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dirty="0"/>
              <a:t>L'objectif principal de ce travail est de développer un modèle automatisé de classification des tumeurs cérébrales à partir d'images IRM en utilisant les machines à vecteurs de support (SVM). Ce modèle visera à distinguer différentes catégories de tumeurs cérébrales, y compris les méningiomes, les gliomes et les adénomes hypophysaires, ainsi que les cas sains. L'évaluation de ce modèle se concentrera sur sa précision, sa sensibilité et sa spécificité, en vue de son intégration potentielle dans la détection précoce et la prise en charge clinique des tumeurs cérébrales.</a:t>
            </a:r>
            <a:endParaRPr lang="fr-FR" sz="800" dirty="0"/>
          </a:p>
          <a:p>
            <a:pPr marL="158750" indent="0">
              <a:buNone/>
            </a:pPr>
            <a:endParaRPr lang="fr-FR" dirty="0"/>
          </a:p>
        </p:txBody>
      </p:sp>
    </p:spTree>
    <p:extLst>
      <p:ext uri="{BB962C8B-B14F-4D97-AF65-F5344CB8AC3E}">
        <p14:creationId xmlns:p14="http://schemas.microsoft.com/office/powerpoint/2010/main" val="1678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dirty="0"/>
          </a:p>
          <a:p>
            <a:r>
              <a:rPr lang="fr-FR" dirty="0"/>
              <a:t>Avant d'aborder notre approche méthodologique, explorons brièvement les avancées récentes dans le domaine de la classification des tumeurs cérébrales à partir d'images par résonance magnétique (IRM). L'article d'Ashfaq Hussain et Ajay </a:t>
            </a:r>
            <a:r>
              <a:rPr lang="fr-FR" dirty="0" err="1"/>
              <a:t>Khunteta</a:t>
            </a:r>
            <a:r>
              <a:rPr lang="fr-FR" dirty="0"/>
              <a:t> présente une méthode novatrice combinant la segmentation sémantique des tumeurs avec la classification SVM, en utilisant des techniques telles que la matrice de cooccurrence de niveau de gris (GLCM). Leur modèle a atteint une précision remarquable de 93,05 %, D'autre part, l'étude de Jun Cheng et ses collègues a exploré une approche de région augmentée par dilatation d'image, suivie d'un partitionnement détaillé utilisant des caractéristiques telles que l'histogramme d'intensité, la </a:t>
            </a:r>
            <a:r>
              <a:rPr lang="fr-FR" dirty="0" err="1"/>
              <a:t>la</a:t>
            </a:r>
            <a:r>
              <a:rPr lang="fr-FR" dirty="0"/>
              <a:t> matrice de cooccurrence de niveau de gris  GLCM et le sac de mots (</a:t>
            </a:r>
            <a:r>
              <a:rPr lang="fr-FR" dirty="0" err="1"/>
              <a:t>BoW</a:t>
            </a:r>
            <a:r>
              <a:rPr lang="fr-FR" dirty="0"/>
              <a:t>). Leur utilisation des SVM a également montré des performances élevées, avec des taux de précision allant jusqu'à 91,28 %.</a:t>
            </a:r>
          </a:p>
        </p:txBody>
      </p:sp>
    </p:spTree>
    <p:extLst>
      <p:ext uri="{BB962C8B-B14F-4D97-AF65-F5344CB8AC3E}">
        <p14:creationId xmlns:p14="http://schemas.microsoft.com/office/powerpoint/2010/main" val="419792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à la section des généralités sur la classification des tumeurs cérébrales. Pour bien comprendre l'importance de cette classification, il est essentiel de commencer par une brève définition du cerveau.</a:t>
            </a:r>
          </a:p>
          <a:p>
            <a:r>
              <a:rPr lang="fr-FR" dirty="0"/>
              <a:t>Le cerveau est l'organe central du système nerveux chez les êtres humains. Il contrôle les fonctions corporelles, interprète les informations sensorielles et est le siège de la pensée, des émotions et des souvenirs. Composé de milliards de neurones interconnectés, le cerveau est divisé en plusieurs régions, chacune spécialisée dans des fonctions spécifiques telles que le mouvement, la cognition, la vision et la coordination.</a:t>
            </a:r>
          </a:p>
        </p:txBody>
      </p:sp>
    </p:spTree>
    <p:extLst>
      <p:ext uri="{BB962C8B-B14F-4D97-AF65-F5344CB8AC3E}">
        <p14:creationId xmlns:p14="http://schemas.microsoft.com/office/powerpoint/2010/main" val="480285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La tumeur cérébrale désigne toutes les tumeurs qui se situent à l’intérieur du crâne et qui peuvent se développer dans n’importe quelle zone du cerveau. Elles peuvent être bénignes (non cancéreuses) ou malignes (cancéreuses) et peuvent affecter les fonctions cérébrales en exerçant une pression sur les zones environnantes du cerveau ou en infiltrant les tissus cérébraux.</a:t>
            </a:r>
          </a:p>
          <a:p>
            <a:r>
              <a:rPr lang="fr-FR" dirty="0"/>
              <a:t>Il existe plusieurs types de tumeurs cérébrales, mais nous nous concentrerons sur trois principaux types :</a:t>
            </a:r>
          </a:p>
          <a:p>
            <a:r>
              <a:rPr lang="fr-FR" b="1" dirty="0"/>
              <a:t>Les gliomes</a:t>
            </a:r>
            <a:r>
              <a:rPr lang="fr-FR" dirty="0"/>
              <a:t> : Ces tumeurs se trouvent dans les cellules gliales qui soutiennent et protègent les neurones.</a:t>
            </a:r>
          </a:p>
          <a:p>
            <a:r>
              <a:rPr lang="fr-FR" b="1" dirty="0"/>
              <a:t>Les méningiomes</a:t>
            </a:r>
            <a:r>
              <a:rPr lang="fr-FR" dirty="0"/>
              <a:t> : Ces tumeurs se développent à partir des méninges, les membranes qui entourent le cerveau et la moelle épinière.</a:t>
            </a:r>
          </a:p>
          <a:p>
            <a:r>
              <a:rPr lang="fr-FR" b="1" dirty="0"/>
              <a:t>Les adénomes hypophysaires</a:t>
            </a:r>
            <a:r>
              <a:rPr lang="fr-FR" dirty="0"/>
              <a:t> : Ces tumeurs se forment dans l'hypophyse, une petite glande située à la base du cerveau qui régule de nombreuses fonctions hormonales.</a:t>
            </a:r>
          </a:p>
        </p:txBody>
      </p:sp>
    </p:spTree>
    <p:extLst>
      <p:ext uri="{BB962C8B-B14F-4D97-AF65-F5344CB8AC3E}">
        <p14:creationId xmlns:p14="http://schemas.microsoft.com/office/powerpoint/2010/main" val="351879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Passons maintenant à l'imagerie par résonance magnétique, ou IRM. L’IRM est une technique d’examen qui permet de créer des images d’une partie du corps ou des organes à l’aide d’un appareil d’imagerie médicale cylindrique.</a:t>
            </a:r>
          </a:p>
          <a:p>
            <a:r>
              <a:rPr lang="fr-FR" dirty="0"/>
              <a:t>L'importance de l'IRM dans l'examen médical est cruciale, surtout dans le diagnostic des tumeurs cérébrales. Elle permet de visualiser avec une grande précision les anomalies et les lésions dans le cerveau, aidant ainsi les médecins à détecter, localiser et caractériser les tumeurs.</a:t>
            </a:r>
          </a:p>
          <a:p>
            <a:endParaRPr lang="fr-FR" dirty="0"/>
          </a:p>
        </p:txBody>
      </p:sp>
    </p:spTree>
    <p:extLst>
      <p:ext uri="{BB962C8B-B14F-4D97-AF65-F5344CB8AC3E}">
        <p14:creationId xmlns:p14="http://schemas.microsoft.com/office/powerpoint/2010/main" val="203581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70925" y="1552075"/>
            <a:ext cx="3370500" cy="16116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48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70824" y="3163625"/>
            <a:ext cx="3370500" cy="427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5AA5437-78CC-4A27-8DDA-726F4694F877}" type="datetime1">
              <a:rPr lang="fr-FR" smtClean="0"/>
              <a:t>24/06/2024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6226AEC-EBBD-4E3D-8C09-F3A7AFE308FA}" type="slidenum">
              <a:rPr lang="fr-FR" smtClean="0"/>
              <a:t>‹N°›</a:t>
            </a:fld>
            <a:endParaRPr lang="fr-FR"/>
          </a:p>
        </p:txBody>
      </p:sp>
    </p:spTree>
    <p:extLst>
      <p:ext uri="{BB962C8B-B14F-4D97-AF65-F5344CB8AC3E}">
        <p14:creationId xmlns:p14="http://schemas.microsoft.com/office/powerpoint/2010/main" val="241424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9" name="Google Shape;49;p15"/>
          <p:cNvSpPr txBox="1">
            <a:spLocks noGrp="1"/>
          </p:cNvSpPr>
          <p:nvPr>
            <p:ph type="ctrTitle"/>
          </p:nvPr>
        </p:nvSpPr>
        <p:spPr>
          <a:xfrm>
            <a:off x="472698" y="2067171"/>
            <a:ext cx="8431077" cy="845944"/>
          </a:xfrm>
          <a:prstGeom prst="rect">
            <a:avLst/>
          </a:prstGeom>
          <a:ln>
            <a:solidFill>
              <a:srgbClr val="00206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rgbClr val="002060"/>
                </a:solidFill>
              </a:rPr>
              <a:t>Classification des tumeurs cérébrales à partir d’images par résonance magnétique (IRM) en utilisant des machines à vecteurs de support (SVM) </a:t>
            </a:r>
            <a:endParaRPr sz="2000" dirty="0">
              <a:solidFill>
                <a:srgbClr val="002060"/>
              </a:solidFill>
            </a:endParaRPr>
          </a:p>
        </p:txBody>
      </p:sp>
      <p:pic>
        <p:nvPicPr>
          <p:cNvPr id="5" name="Image 4">
            <a:extLst>
              <a:ext uri="{FF2B5EF4-FFF2-40B4-BE49-F238E27FC236}">
                <a16:creationId xmlns:a16="http://schemas.microsoft.com/office/drawing/2014/main" id="{1D1A17A4-BBD0-418C-9964-C1F6F597A25D}"/>
              </a:ext>
            </a:extLst>
          </p:cNvPr>
          <p:cNvPicPr>
            <a:picLocks noChangeAspect="1"/>
          </p:cNvPicPr>
          <p:nvPr/>
        </p:nvPicPr>
        <p:blipFill>
          <a:blip r:embed="rId3"/>
          <a:stretch>
            <a:fillRect/>
          </a:stretch>
        </p:blipFill>
        <p:spPr>
          <a:xfrm>
            <a:off x="2278249" y="-175651"/>
            <a:ext cx="4781189" cy="1343980"/>
          </a:xfrm>
          <a:prstGeom prst="rect">
            <a:avLst/>
          </a:prstGeom>
        </p:spPr>
      </p:pic>
      <p:sp>
        <p:nvSpPr>
          <p:cNvPr id="13" name="ZoneTexte 12">
            <a:extLst>
              <a:ext uri="{FF2B5EF4-FFF2-40B4-BE49-F238E27FC236}">
                <a16:creationId xmlns:a16="http://schemas.microsoft.com/office/drawing/2014/main" id="{56778CE0-C8EB-4CF3-9930-C41D19F560FE}"/>
              </a:ext>
            </a:extLst>
          </p:cNvPr>
          <p:cNvSpPr txBox="1"/>
          <p:nvPr/>
        </p:nvSpPr>
        <p:spPr>
          <a:xfrm>
            <a:off x="1824945" y="866843"/>
            <a:ext cx="5494110" cy="1231106"/>
          </a:xfrm>
          <a:prstGeom prst="rect">
            <a:avLst/>
          </a:prstGeom>
          <a:noFill/>
        </p:spPr>
        <p:txBody>
          <a:bodyPr wrap="square">
            <a:spAutoFit/>
          </a:bodyPr>
          <a:lstStyle/>
          <a:p>
            <a:pPr algn="ctr"/>
            <a:r>
              <a:rPr lang="fr-FR" b="1" dirty="0"/>
              <a:t>Master de recherche :</a:t>
            </a:r>
          </a:p>
          <a:p>
            <a:pPr algn="ctr"/>
            <a:r>
              <a:rPr lang="fr-FR" b="1" dirty="0"/>
              <a:t>Mathématique appliquer pour la science des données</a:t>
            </a:r>
            <a:endParaRPr lang="fr-FR" dirty="0"/>
          </a:p>
          <a:p>
            <a:endParaRPr lang="fr-FR" dirty="0"/>
          </a:p>
          <a:p>
            <a:pPr algn="ctr"/>
            <a:r>
              <a:rPr lang="fr-FR" sz="1600" dirty="0"/>
              <a:t>Présentation de la mémoire de Fin d’Etudes</a:t>
            </a:r>
          </a:p>
          <a:p>
            <a:pPr algn="ctr"/>
            <a:r>
              <a:rPr lang="fr-FR" sz="1600" dirty="0"/>
              <a:t>Sous le Thème :</a:t>
            </a:r>
          </a:p>
        </p:txBody>
      </p:sp>
      <p:sp>
        <p:nvSpPr>
          <p:cNvPr id="17" name="ZoneTexte 16">
            <a:extLst>
              <a:ext uri="{FF2B5EF4-FFF2-40B4-BE49-F238E27FC236}">
                <a16:creationId xmlns:a16="http://schemas.microsoft.com/office/drawing/2014/main" id="{6804EF30-17C5-417A-B102-522DC67B2ED5}"/>
              </a:ext>
            </a:extLst>
          </p:cNvPr>
          <p:cNvSpPr txBox="1"/>
          <p:nvPr/>
        </p:nvSpPr>
        <p:spPr>
          <a:xfrm>
            <a:off x="3673098" y="3022009"/>
            <a:ext cx="2719953" cy="523220"/>
          </a:xfrm>
          <a:prstGeom prst="rect">
            <a:avLst/>
          </a:prstGeom>
          <a:noFill/>
        </p:spPr>
        <p:txBody>
          <a:bodyPr wrap="square">
            <a:spAutoFit/>
          </a:bodyPr>
          <a:lstStyle/>
          <a:p>
            <a:r>
              <a:rPr lang="fr-FR" b="1" dirty="0">
                <a:solidFill>
                  <a:schemeClr val="tx1"/>
                </a:solidFill>
              </a:rPr>
              <a:t>        Réalisé par : </a:t>
            </a:r>
          </a:p>
          <a:p>
            <a:r>
              <a:rPr lang="fr-FR" dirty="0"/>
              <a:t>Fatima-</a:t>
            </a:r>
            <a:r>
              <a:rPr lang="fr-FR" dirty="0" err="1"/>
              <a:t>zohra</a:t>
            </a:r>
            <a:r>
              <a:rPr lang="fr-FR" dirty="0"/>
              <a:t> JELLALI</a:t>
            </a:r>
          </a:p>
        </p:txBody>
      </p:sp>
      <p:sp>
        <p:nvSpPr>
          <p:cNvPr id="19" name="ZoneTexte 18">
            <a:extLst>
              <a:ext uri="{FF2B5EF4-FFF2-40B4-BE49-F238E27FC236}">
                <a16:creationId xmlns:a16="http://schemas.microsoft.com/office/drawing/2014/main" id="{3798AA90-6610-4363-9475-5D95269B20B6}"/>
              </a:ext>
            </a:extLst>
          </p:cNvPr>
          <p:cNvSpPr txBox="1"/>
          <p:nvPr/>
        </p:nvSpPr>
        <p:spPr>
          <a:xfrm>
            <a:off x="1228222" y="3654123"/>
            <a:ext cx="7315200" cy="954107"/>
          </a:xfrm>
          <a:prstGeom prst="rect">
            <a:avLst/>
          </a:prstGeom>
          <a:noFill/>
        </p:spPr>
        <p:txBody>
          <a:bodyPr wrap="square">
            <a:spAutoFit/>
          </a:bodyPr>
          <a:lstStyle/>
          <a:p>
            <a:r>
              <a:rPr lang="fr-FR" b="1" dirty="0"/>
              <a:t>			     Jury : </a:t>
            </a:r>
          </a:p>
          <a:p>
            <a:r>
              <a:rPr lang="fr-FR" dirty="0" err="1"/>
              <a:t>Prof.Akhlil</a:t>
            </a:r>
            <a:r>
              <a:rPr lang="fr-FR" dirty="0"/>
              <a:t> </a:t>
            </a:r>
            <a:r>
              <a:rPr lang="fr-FR" dirty="0" err="1"/>
              <a:t>khalid</a:t>
            </a:r>
            <a:r>
              <a:rPr lang="fr-FR" dirty="0"/>
              <a:t> 			Encadrant 			</a:t>
            </a:r>
          </a:p>
          <a:p>
            <a:r>
              <a:rPr lang="fr-FR" dirty="0" err="1"/>
              <a:t>Prof.GAOU</a:t>
            </a:r>
            <a:r>
              <a:rPr lang="fr-FR" dirty="0"/>
              <a:t> Salma			Examinatrice </a:t>
            </a:r>
          </a:p>
          <a:p>
            <a:r>
              <a:rPr lang="fr-FR" dirty="0" err="1"/>
              <a:t>Prof.TRIBAK</a:t>
            </a:r>
            <a:r>
              <a:rPr lang="fr-FR" dirty="0"/>
              <a:t> Hicham 		                   Examinateur</a:t>
            </a:r>
          </a:p>
        </p:txBody>
      </p:sp>
      <p:sp>
        <p:nvSpPr>
          <p:cNvPr id="21" name="ZoneTexte 20">
            <a:extLst>
              <a:ext uri="{FF2B5EF4-FFF2-40B4-BE49-F238E27FC236}">
                <a16:creationId xmlns:a16="http://schemas.microsoft.com/office/drawing/2014/main" id="{FEB2348A-32FA-456D-AB26-97447D63EEF1}"/>
              </a:ext>
            </a:extLst>
          </p:cNvPr>
          <p:cNvSpPr txBox="1"/>
          <p:nvPr/>
        </p:nvSpPr>
        <p:spPr>
          <a:xfrm>
            <a:off x="3574286" y="4823674"/>
            <a:ext cx="2189117" cy="253916"/>
          </a:xfrm>
          <a:prstGeom prst="rect">
            <a:avLst/>
          </a:prstGeom>
          <a:noFill/>
        </p:spPr>
        <p:txBody>
          <a:bodyPr wrap="square">
            <a:spAutoFit/>
          </a:bodyPr>
          <a:lstStyle/>
          <a:p>
            <a:r>
              <a:rPr lang="fr-FR" sz="1050" dirty="0">
                <a:solidFill>
                  <a:srgbClr val="002060"/>
                </a:solidFill>
              </a:rPr>
              <a:t>Année universitaire : 2023-2024</a:t>
            </a:r>
          </a:p>
        </p:txBody>
      </p:sp>
      <p:sp>
        <p:nvSpPr>
          <p:cNvPr id="14" name="Triangle rectangle 13">
            <a:extLst>
              <a:ext uri="{FF2B5EF4-FFF2-40B4-BE49-F238E27FC236}">
                <a16:creationId xmlns:a16="http://schemas.microsoft.com/office/drawing/2014/main" id="{E0287D9F-94CD-45B4-B582-EEEB345F454C}"/>
              </a:ext>
            </a:extLst>
          </p:cNvPr>
          <p:cNvSpPr/>
          <p:nvPr/>
        </p:nvSpPr>
        <p:spPr>
          <a:xfrm rot="5400000">
            <a:off x="35788" y="-83386"/>
            <a:ext cx="1343981" cy="1463267"/>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rectangle 22">
            <a:extLst>
              <a:ext uri="{FF2B5EF4-FFF2-40B4-BE49-F238E27FC236}">
                <a16:creationId xmlns:a16="http://schemas.microsoft.com/office/drawing/2014/main" id="{EFAC1D3D-9184-49EB-9185-E7952E749B51}"/>
              </a:ext>
            </a:extLst>
          </p:cNvPr>
          <p:cNvSpPr/>
          <p:nvPr/>
        </p:nvSpPr>
        <p:spPr>
          <a:xfrm rot="16200000">
            <a:off x="7768205" y="3748338"/>
            <a:ext cx="1343981" cy="1471218"/>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10</a:t>
            </a:fld>
            <a:endParaRPr lang="fr-FR" dirty="0"/>
          </a:p>
        </p:txBody>
      </p:sp>
      <p:sp>
        <p:nvSpPr>
          <p:cNvPr id="8" name="TextBox 7"/>
          <p:cNvSpPr txBox="1"/>
          <p:nvPr/>
        </p:nvSpPr>
        <p:spPr>
          <a:xfrm>
            <a:off x="-19283"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954694" y="17594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chemeClr val="bg1"/>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869743"/>
          </a:xfrm>
          <a:prstGeom prst="rect">
            <a:avLst/>
          </a:prstGeom>
          <a:noFill/>
        </p:spPr>
        <p:txBody>
          <a:bodyPr wrap="square" rtlCol="0">
            <a:spAutoFit/>
          </a:bodyPr>
          <a:lstStyle/>
          <a:p>
            <a:r>
              <a:rPr lang="fr-FR" sz="1050" b="1" dirty="0">
                <a:solidFill>
                  <a:schemeClr val="bg1"/>
                </a:solidFill>
              </a:rPr>
              <a:t>Le cerveau</a:t>
            </a:r>
          </a:p>
          <a:p>
            <a:endParaRPr lang="fr-FR" sz="1050" b="1" dirty="0">
              <a:solidFill>
                <a:schemeClr val="bg1"/>
              </a:solidFill>
            </a:endParaRPr>
          </a:p>
          <a:p>
            <a:r>
              <a:rPr lang="fr-FR" sz="1050" b="1" dirty="0">
                <a:solidFill>
                  <a:schemeClr val="bg1"/>
                </a:solidFill>
              </a:rPr>
              <a:t>Tumeur cérébrale</a:t>
            </a:r>
          </a:p>
          <a:p>
            <a:endParaRPr lang="fr-FR" sz="1050" b="1" dirty="0">
              <a:solidFill>
                <a:schemeClr val="bg1"/>
              </a:solidFill>
            </a:endParaRPr>
          </a:p>
          <a:p>
            <a:r>
              <a:rPr lang="fr-FR" sz="1050" b="1" dirty="0">
                <a:solidFill>
                  <a:schemeClr val="bg1"/>
                </a:solidFill>
              </a:rPr>
              <a:t>Imagerie par Résonance Magnétique IRM</a:t>
            </a:r>
          </a:p>
          <a:p>
            <a:endParaRPr lang="fr-FR" sz="1050" b="1" dirty="0">
              <a:solidFill>
                <a:schemeClr val="bg1"/>
              </a:solidFill>
            </a:endParaRPr>
          </a:p>
          <a:p>
            <a:r>
              <a:rPr lang="fr-FR" sz="1050" b="1" dirty="0">
                <a:solidFill>
                  <a:schemeClr val="bg1"/>
                </a:solidFill>
              </a:rPr>
              <a:t> Intelligence Artificielle (AI)</a:t>
            </a:r>
          </a:p>
        </p:txBody>
      </p:sp>
      <p:sp>
        <p:nvSpPr>
          <p:cNvPr id="19" name="Oval 18"/>
          <p:cNvSpPr/>
          <p:nvPr/>
        </p:nvSpPr>
        <p:spPr>
          <a:xfrm>
            <a:off x="100445" y="2687581"/>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pic>
        <p:nvPicPr>
          <p:cNvPr id="15" name="Image 14">
            <a:extLst>
              <a:ext uri="{FF2B5EF4-FFF2-40B4-BE49-F238E27FC236}">
                <a16:creationId xmlns:a16="http://schemas.microsoft.com/office/drawing/2014/main" id="{CD7DBD10-8FD3-2C2E-DDCC-1030EE4E4E95}"/>
              </a:ext>
            </a:extLst>
          </p:cNvPr>
          <p:cNvPicPr>
            <a:picLocks noChangeAspect="1"/>
          </p:cNvPicPr>
          <p:nvPr/>
        </p:nvPicPr>
        <p:blipFill>
          <a:blip r:embed="rId3"/>
          <a:stretch>
            <a:fillRect/>
          </a:stretch>
        </p:blipFill>
        <p:spPr>
          <a:xfrm>
            <a:off x="1527463" y="1235240"/>
            <a:ext cx="6595837" cy="3173533"/>
          </a:xfrm>
          <a:prstGeom prst="rect">
            <a:avLst/>
          </a:prstGeom>
        </p:spPr>
      </p:pic>
      <p:sp>
        <p:nvSpPr>
          <p:cNvPr id="2" name="ZoneTexte 1">
            <a:extLst>
              <a:ext uri="{FF2B5EF4-FFF2-40B4-BE49-F238E27FC236}">
                <a16:creationId xmlns:a16="http://schemas.microsoft.com/office/drawing/2014/main" id="{1167B20C-5098-14FB-8321-8C73DB56D70A}"/>
              </a:ext>
            </a:extLst>
          </p:cNvPr>
          <p:cNvSpPr txBox="1"/>
          <p:nvPr/>
        </p:nvSpPr>
        <p:spPr>
          <a:xfrm>
            <a:off x="2174911" y="276658"/>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16187773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11</a:t>
            </a:fld>
            <a:endParaRPr lang="fr-FR" dirty="0"/>
          </a:p>
        </p:txBody>
      </p:sp>
      <p:sp>
        <p:nvSpPr>
          <p:cNvPr id="8" name="TextBox 7"/>
          <p:cNvSpPr txBox="1"/>
          <p:nvPr/>
        </p:nvSpPr>
        <p:spPr>
          <a:xfrm>
            <a:off x="9084"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45281" y="17594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chemeClr val="bg1"/>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331407"/>
          </a:xfrm>
          <a:prstGeom prst="rect">
            <a:avLst/>
          </a:prstGeom>
          <a:noFill/>
        </p:spPr>
        <p:txBody>
          <a:bodyPr wrap="square" rtlCol="0">
            <a:spAutoFit/>
          </a:bodyPr>
          <a:lstStyle/>
          <a:p>
            <a:r>
              <a:rPr lang="fr-FR" sz="1050" b="1" dirty="0">
                <a:solidFill>
                  <a:schemeClr val="bg1"/>
                </a:solidFill>
              </a:rPr>
              <a:t>Le cerveau</a:t>
            </a:r>
          </a:p>
          <a:p>
            <a:endParaRPr lang="fr-FR" sz="1050" b="1" dirty="0">
              <a:solidFill>
                <a:schemeClr val="bg1"/>
              </a:solidFill>
            </a:endParaRPr>
          </a:p>
          <a:p>
            <a:r>
              <a:rPr lang="fr-FR" sz="1050" b="1" dirty="0">
                <a:solidFill>
                  <a:schemeClr val="bg1"/>
                </a:solidFill>
              </a:rPr>
              <a:t>Tumeur cérébrale</a:t>
            </a:r>
          </a:p>
          <a:p>
            <a:endParaRPr lang="fr-FR" sz="1050" b="1" dirty="0">
              <a:solidFill>
                <a:schemeClr val="bg1"/>
              </a:solidFill>
            </a:endParaRPr>
          </a:p>
          <a:p>
            <a:r>
              <a:rPr lang="fr-FR" sz="1050" b="1" dirty="0">
                <a:solidFill>
                  <a:schemeClr val="bg1"/>
                </a:solidFill>
              </a:rPr>
              <a:t>Imagerie par Résonance Magnétique IRM</a:t>
            </a:r>
          </a:p>
          <a:p>
            <a:endParaRPr lang="fr-FR" sz="1050" b="1" dirty="0">
              <a:solidFill>
                <a:schemeClr val="bg1"/>
              </a:solidFill>
            </a:endParaRPr>
          </a:p>
          <a:p>
            <a:r>
              <a:rPr lang="fr-FR" sz="1050" b="1" dirty="0">
                <a:solidFill>
                  <a:schemeClr val="bg1"/>
                </a:solidFill>
              </a:rPr>
              <a:t> Intelligence Artificielle (AI)</a:t>
            </a:r>
          </a:p>
          <a:p>
            <a:endParaRPr lang="fr-FR" sz="1050" b="1" dirty="0">
              <a:solidFill>
                <a:schemeClr val="bg1"/>
              </a:solidFill>
            </a:endParaRPr>
          </a:p>
          <a:p>
            <a:pPr algn="ctr"/>
            <a:r>
              <a:rPr lang="fr-FR" sz="1050" b="1" dirty="0">
                <a:solidFill>
                  <a:schemeClr val="bg1"/>
                </a:solidFill>
              </a:rPr>
              <a:t>  </a:t>
            </a:r>
            <a:r>
              <a:rPr lang="fr-FR" sz="900" b="1" dirty="0">
                <a:solidFill>
                  <a:schemeClr val="bg1"/>
                </a:solidFill>
              </a:rPr>
              <a:t>Apprentissage     automatique </a:t>
            </a:r>
          </a:p>
        </p:txBody>
      </p:sp>
      <p:sp>
        <p:nvSpPr>
          <p:cNvPr id="19" name="Oval 18"/>
          <p:cNvSpPr/>
          <p:nvPr/>
        </p:nvSpPr>
        <p:spPr>
          <a:xfrm>
            <a:off x="100445" y="2687581"/>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550EB5EC-15BF-CE68-4B47-69F604790EC5}"/>
              </a:ext>
            </a:extLst>
          </p:cNvPr>
          <p:cNvSpPr txBox="1"/>
          <p:nvPr/>
        </p:nvSpPr>
        <p:spPr>
          <a:xfrm>
            <a:off x="1729681" y="1043136"/>
            <a:ext cx="6957119" cy="646331"/>
          </a:xfrm>
          <a:prstGeom prst="rect">
            <a:avLst/>
          </a:prstGeom>
          <a:solidFill>
            <a:srgbClr val="005B8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marR="0" lvl="0" algn="l" rtl="0">
              <a:lnSpc>
                <a:spcPct val="100000"/>
              </a:lnSpc>
              <a:spcBef>
                <a:spcPts val="0"/>
              </a:spcBef>
              <a:spcAft>
                <a:spcPts val="0"/>
              </a:spcAft>
            </a:defPPr>
            <a:lvl1pPr>
              <a:defRPr sz="1200">
                <a:solidFill>
                  <a:schemeClr val="bg1"/>
                </a:solidFill>
              </a:defRPr>
            </a:lvl1pPr>
          </a:lstStyle>
          <a:p>
            <a:pPr algn="ctr"/>
            <a:r>
              <a:rPr lang="fr-FR" dirty="0"/>
              <a:t>Le Machine Learning est un sous-ensemble de l’IA (intelligence artificielle), qui comprend toutes les approches qui permettent aux machines d’apprendre à partir de données sans être explicitement programmées.</a:t>
            </a:r>
          </a:p>
        </p:txBody>
      </p:sp>
      <p:pic>
        <p:nvPicPr>
          <p:cNvPr id="7" name="Image 6">
            <a:extLst>
              <a:ext uri="{FF2B5EF4-FFF2-40B4-BE49-F238E27FC236}">
                <a16:creationId xmlns:a16="http://schemas.microsoft.com/office/drawing/2014/main" id="{37F7B340-BD49-8EC0-25D3-9494DE6F44A3}"/>
              </a:ext>
            </a:extLst>
          </p:cNvPr>
          <p:cNvPicPr>
            <a:picLocks noChangeAspect="1"/>
          </p:cNvPicPr>
          <p:nvPr/>
        </p:nvPicPr>
        <p:blipFill>
          <a:blip r:embed="rId3"/>
          <a:stretch>
            <a:fillRect/>
          </a:stretch>
        </p:blipFill>
        <p:spPr>
          <a:xfrm>
            <a:off x="2597339" y="2206085"/>
            <a:ext cx="4353533" cy="2495898"/>
          </a:xfrm>
          <a:prstGeom prst="rect">
            <a:avLst/>
          </a:prstGeom>
        </p:spPr>
      </p:pic>
      <p:sp>
        <p:nvSpPr>
          <p:cNvPr id="4" name="ZoneTexte 3">
            <a:extLst>
              <a:ext uri="{FF2B5EF4-FFF2-40B4-BE49-F238E27FC236}">
                <a16:creationId xmlns:a16="http://schemas.microsoft.com/office/drawing/2014/main" id="{90EE5430-4058-5C63-F356-2E8C0A7E95B1}"/>
              </a:ext>
            </a:extLst>
          </p:cNvPr>
          <p:cNvSpPr txBox="1"/>
          <p:nvPr/>
        </p:nvSpPr>
        <p:spPr>
          <a:xfrm>
            <a:off x="2125118" y="249043"/>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
        <p:nvSpPr>
          <p:cNvPr id="9" name="Oval 31">
            <a:extLst>
              <a:ext uri="{FF2B5EF4-FFF2-40B4-BE49-F238E27FC236}">
                <a16:creationId xmlns:a16="http://schemas.microsoft.com/office/drawing/2014/main" id="{E65DAFCB-C055-A4A0-E198-4B1398E8AA64}"/>
              </a:ext>
            </a:extLst>
          </p:cNvPr>
          <p:cNvSpPr/>
          <p:nvPr/>
        </p:nvSpPr>
        <p:spPr>
          <a:xfrm>
            <a:off x="245918" y="3153895"/>
            <a:ext cx="117459" cy="12235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3698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12</a:t>
            </a:fld>
            <a:endParaRPr lang="fr-FR" dirty="0"/>
          </a:p>
        </p:txBody>
      </p:sp>
      <p:sp>
        <p:nvSpPr>
          <p:cNvPr id="8" name="TextBox 7"/>
          <p:cNvSpPr txBox="1"/>
          <p:nvPr/>
        </p:nvSpPr>
        <p:spPr>
          <a:xfrm>
            <a:off x="-19283" y="205367"/>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977821" y="151549"/>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chemeClr val="bg1"/>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308324"/>
          </a:xfrm>
          <a:prstGeom prst="rect">
            <a:avLst/>
          </a:prstGeom>
          <a:noFill/>
        </p:spPr>
        <p:txBody>
          <a:bodyPr wrap="square" rtlCol="0">
            <a:spAutoFit/>
          </a:bodyPr>
          <a:lstStyle/>
          <a:p>
            <a:r>
              <a:rPr lang="fr-FR" sz="1050" b="1" dirty="0">
                <a:solidFill>
                  <a:schemeClr val="bg1"/>
                </a:solidFill>
              </a:rPr>
              <a:t>Le cerveau</a:t>
            </a:r>
          </a:p>
          <a:p>
            <a:endParaRPr lang="fr-FR" sz="1050" b="1" dirty="0">
              <a:solidFill>
                <a:schemeClr val="bg1"/>
              </a:solidFill>
            </a:endParaRPr>
          </a:p>
          <a:p>
            <a:r>
              <a:rPr lang="fr-FR" sz="1050" b="1" dirty="0">
                <a:solidFill>
                  <a:schemeClr val="bg1"/>
                </a:solidFill>
              </a:rPr>
              <a:t>Tumeur cérébrale</a:t>
            </a:r>
          </a:p>
          <a:p>
            <a:endParaRPr lang="fr-FR" sz="1050" b="1" dirty="0">
              <a:solidFill>
                <a:schemeClr val="bg1"/>
              </a:solidFill>
            </a:endParaRPr>
          </a:p>
          <a:p>
            <a:r>
              <a:rPr lang="fr-FR" sz="1050" b="1" dirty="0">
                <a:solidFill>
                  <a:schemeClr val="bg1"/>
                </a:solidFill>
              </a:rPr>
              <a:t>Imagerie par Résonance Magnétique IRM</a:t>
            </a:r>
          </a:p>
          <a:p>
            <a:endParaRPr lang="fr-FR" sz="1050" b="1" dirty="0">
              <a:solidFill>
                <a:schemeClr val="bg1"/>
              </a:solidFill>
            </a:endParaRPr>
          </a:p>
          <a:p>
            <a:r>
              <a:rPr lang="fr-FR" sz="1050" b="1" dirty="0">
                <a:solidFill>
                  <a:schemeClr val="bg1"/>
                </a:solidFill>
              </a:rPr>
              <a:t> Intelligence Artificielle (AI)</a:t>
            </a:r>
          </a:p>
          <a:p>
            <a:pPr algn="ctr"/>
            <a:endParaRPr lang="fr-FR" sz="1050" b="1" dirty="0">
              <a:solidFill>
                <a:schemeClr val="bg1"/>
              </a:solidFill>
            </a:endParaRPr>
          </a:p>
          <a:p>
            <a:pPr algn="ctr"/>
            <a:r>
              <a:rPr lang="fr-FR" sz="900" b="1" dirty="0">
                <a:solidFill>
                  <a:schemeClr val="bg1"/>
                </a:solidFill>
              </a:rPr>
              <a:t>Apprentissage     automatique </a:t>
            </a:r>
          </a:p>
        </p:txBody>
      </p:sp>
      <p:sp>
        <p:nvSpPr>
          <p:cNvPr id="19" name="Oval 18"/>
          <p:cNvSpPr/>
          <p:nvPr/>
        </p:nvSpPr>
        <p:spPr>
          <a:xfrm>
            <a:off x="100445" y="2687581"/>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graphicFrame>
        <p:nvGraphicFramePr>
          <p:cNvPr id="21" name="Diagramme 20">
            <a:extLst>
              <a:ext uri="{FF2B5EF4-FFF2-40B4-BE49-F238E27FC236}">
                <a16:creationId xmlns:a16="http://schemas.microsoft.com/office/drawing/2014/main" id="{50AB50A0-1133-4EC8-85EF-6AC03A3663D4}"/>
              </a:ext>
            </a:extLst>
          </p:cNvPr>
          <p:cNvGraphicFramePr/>
          <p:nvPr>
            <p:extLst>
              <p:ext uri="{D42A27DB-BD31-4B8C-83A1-F6EECF244321}">
                <p14:modId xmlns:p14="http://schemas.microsoft.com/office/powerpoint/2010/main" val="1236910973"/>
              </p:ext>
            </p:extLst>
          </p:nvPr>
        </p:nvGraphicFramePr>
        <p:xfrm>
          <a:off x="1619799" y="631307"/>
          <a:ext cx="7351019" cy="4397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5DD11366-C7AB-4EF8-B925-9A24045BF73B}"/>
              </a:ext>
            </a:extLst>
          </p:cNvPr>
          <p:cNvSpPr/>
          <p:nvPr/>
        </p:nvSpPr>
        <p:spPr>
          <a:xfrm>
            <a:off x="2642687" y="2091447"/>
            <a:ext cx="1734207" cy="1192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Avantage de Machine Learning dans le domaine du sante  </a:t>
            </a:r>
          </a:p>
        </p:txBody>
      </p:sp>
      <p:sp>
        <p:nvSpPr>
          <p:cNvPr id="2" name="ZoneTexte 1">
            <a:extLst>
              <a:ext uri="{FF2B5EF4-FFF2-40B4-BE49-F238E27FC236}">
                <a16:creationId xmlns:a16="http://schemas.microsoft.com/office/drawing/2014/main" id="{539C7E56-D186-1622-A7C2-9A4DC385C771}"/>
              </a:ext>
            </a:extLst>
          </p:cNvPr>
          <p:cNvSpPr txBox="1"/>
          <p:nvPr/>
        </p:nvSpPr>
        <p:spPr>
          <a:xfrm>
            <a:off x="2179443" y="223943"/>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
        <p:nvSpPr>
          <p:cNvPr id="4" name="Oval 31">
            <a:extLst>
              <a:ext uri="{FF2B5EF4-FFF2-40B4-BE49-F238E27FC236}">
                <a16:creationId xmlns:a16="http://schemas.microsoft.com/office/drawing/2014/main" id="{29A36C16-CE76-B8BB-7D23-E000244B6282}"/>
              </a:ext>
            </a:extLst>
          </p:cNvPr>
          <p:cNvSpPr/>
          <p:nvPr/>
        </p:nvSpPr>
        <p:spPr>
          <a:xfrm>
            <a:off x="245918" y="3161360"/>
            <a:ext cx="117459" cy="12235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05018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4652290" y="-5854"/>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13</a:t>
            </a:fld>
            <a:endParaRPr lang="fr-FR" dirty="0"/>
          </a:p>
        </p:txBody>
      </p:sp>
      <p:sp>
        <p:nvSpPr>
          <p:cNvPr id="8" name="TextBox 7"/>
          <p:cNvSpPr txBox="1"/>
          <p:nvPr/>
        </p:nvSpPr>
        <p:spPr>
          <a:xfrm>
            <a:off x="0"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150262" y="14202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9" name="Oval 18"/>
          <p:cNvSpPr/>
          <p:nvPr/>
        </p:nvSpPr>
        <p:spPr>
          <a:xfrm>
            <a:off x="34637" y="12006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0" name="Rectangle 29"/>
          <p:cNvSpPr/>
          <p:nvPr/>
        </p:nvSpPr>
        <p:spPr>
          <a:xfrm>
            <a:off x="1742981" y="1009767"/>
            <a:ext cx="7227837" cy="461665"/>
          </a:xfrm>
          <a:prstGeom prst="rect">
            <a:avLst/>
          </a:prstGeom>
          <a:solidFill>
            <a:srgbClr val="005B8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fr-FR" sz="1200" dirty="0">
                <a:solidFill>
                  <a:schemeClr val="bg1"/>
                </a:solidFill>
              </a:rPr>
              <a:t>Machines à vecteurs de support ou SVM est l’un des algorithmes d’apprentissage supervisé qui est utilisé pour les problèmes de classification et de régression.</a:t>
            </a:r>
          </a:p>
        </p:txBody>
      </p:sp>
      <p:pic>
        <p:nvPicPr>
          <p:cNvPr id="15" name="Image 14">
            <a:extLst>
              <a:ext uri="{FF2B5EF4-FFF2-40B4-BE49-F238E27FC236}">
                <a16:creationId xmlns:a16="http://schemas.microsoft.com/office/drawing/2014/main" id="{51511148-1405-C833-9337-0926F9C5B8A6}"/>
              </a:ext>
            </a:extLst>
          </p:cNvPr>
          <p:cNvPicPr>
            <a:picLocks noChangeAspect="1"/>
          </p:cNvPicPr>
          <p:nvPr/>
        </p:nvPicPr>
        <p:blipFill>
          <a:blip r:embed="rId3"/>
          <a:stretch>
            <a:fillRect/>
          </a:stretch>
        </p:blipFill>
        <p:spPr>
          <a:xfrm>
            <a:off x="2434218" y="1626400"/>
            <a:ext cx="5014384" cy="2922172"/>
          </a:xfrm>
          <a:prstGeom prst="rect">
            <a:avLst/>
          </a:prstGeom>
        </p:spPr>
      </p:pic>
      <p:sp>
        <p:nvSpPr>
          <p:cNvPr id="2" name="ZoneTexte 1">
            <a:extLst>
              <a:ext uri="{FF2B5EF4-FFF2-40B4-BE49-F238E27FC236}">
                <a16:creationId xmlns:a16="http://schemas.microsoft.com/office/drawing/2014/main" id="{DDB39B7B-8604-9D94-3993-C78751CC4CCB}"/>
              </a:ext>
            </a:extLst>
          </p:cNvPr>
          <p:cNvSpPr txBox="1"/>
          <p:nvPr/>
        </p:nvSpPr>
        <p:spPr>
          <a:xfrm>
            <a:off x="2320577" y="2323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26085321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4652290" y="-5854"/>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14</a:t>
            </a:fld>
            <a:endParaRPr lang="fr-FR" dirty="0"/>
          </a:p>
        </p:txBody>
      </p:sp>
      <p:sp>
        <p:nvSpPr>
          <p:cNvPr id="8" name="TextBox 7"/>
          <p:cNvSpPr txBox="1"/>
          <p:nvPr/>
        </p:nvSpPr>
        <p:spPr>
          <a:xfrm>
            <a:off x="0"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32548" y="160054"/>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061829"/>
          </a:xfrm>
          <a:prstGeom prst="rect">
            <a:avLst/>
          </a:prstGeom>
          <a:noFill/>
        </p:spPr>
        <p:txBody>
          <a:bodyPr wrap="square" rtlCol="0">
            <a:spAutoFit/>
          </a:bodyPr>
          <a:lstStyle/>
          <a:p>
            <a:r>
              <a:rPr lang="fr-FR" sz="1050" b="1" dirty="0">
                <a:solidFill>
                  <a:schemeClr val="bg1"/>
                </a:solidFill>
              </a:rPr>
              <a:t>Machines à vecteurs de support</a:t>
            </a: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Type du SVM</a:t>
            </a:r>
          </a:p>
        </p:txBody>
      </p:sp>
      <p:sp>
        <p:nvSpPr>
          <p:cNvPr id="19" name="Oval 18"/>
          <p:cNvSpPr/>
          <p:nvPr/>
        </p:nvSpPr>
        <p:spPr>
          <a:xfrm>
            <a:off x="100445" y="199648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0" name="Rectangle 29"/>
          <p:cNvSpPr/>
          <p:nvPr/>
        </p:nvSpPr>
        <p:spPr>
          <a:xfrm>
            <a:off x="1742981" y="1009767"/>
            <a:ext cx="2381343" cy="807913"/>
          </a:xfrm>
          <a:prstGeom prst="rect">
            <a:avLst/>
          </a:prstGeom>
        </p:spPr>
        <p:txBody>
          <a:bodyPr wrap="square">
            <a:spAutoFit/>
          </a:bodyPr>
          <a:lstStyle/>
          <a:p>
            <a:pPr marL="171450" indent="-171450">
              <a:buFont typeface="Wingdings" panose="05000000000000000000" pitchFamily="2" charset="2"/>
              <a:buChar char="§"/>
            </a:pPr>
            <a:endParaRPr lang="fr-FR" b="1" dirty="0">
              <a:solidFill>
                <a:schemeClr val="tx1"/>
              </a:solidFill>
            </a:endParaRPr>
          </a:p>
          <a:p>
            <a:pPr marL="171450" indent="-171450">
              <a:buFont typeface="Wingdings" panose="05000000000000000000" pitchFamily="2" charset="2"/>
              <a:buChar char="§"/>
            </a:pPr>
            <a:endParaRPr lang="fr-FR" sz="1100" b="1" dirty="0">
              <a:solidFill>
                <a:schemeClr val="tx1"/>
              </a:solidFill>
            </a:endParaRPr>
          </a:p>
          <a:p>
            <a:endParaRPr lang="fr-FR" sz="1100" b="1" dirty="0">
              <a:solidFill>
                <a:schemeClr val="tx1"/>
              </a:solidFill>
            </a:endParaRPr>
          </a:p>
          <a:p>
            <a:endParaRPr lang="fr-FR" sz="1050" dirty="0"/>
          </a:p>
        </p:txBody>
      </p:sp>
      <p:sp>
        <p:nvSpPr>
          <p:cNvPr id="22" name="ZoneTexte 21">
            <a:extLst>
              <a:ext uri="{FF2B5EF4-FFF2-40B4-BE49-F238E27FC236}">
                <a16:creationId xmlns:a16="http://schemas.microsoft.com/office/drawing/2014/main" id="{76CDC787-ED0B-7CB3-59F4-189700B6E49A}"/>
              </a:ext>
            </a:extLst>
          </p:cNvPr>
          <p:cNvSpPr txBox="1"/>
          <p:nvPr/>
        </p:nvSpPr>
        <p:spPr>
          <a:xfrm>
            <a:off x="2509399" y="3850152"/>
            <a:ext cx="1561512" cy="707886"/>
          </a:xfrm>
          <a:prstGeom prst="rect">
            <a:avLst/>
          </a:prstGeom>
          <a:noFill/>
        </p:spPr>
        <p:txBody>
          <a:bodyPr wrap="square">
            <a:spAutoFit/>
          </a:bodyPr>
          <a:lstStyle/>
          <a:p>
            <a:endParaRPr lang="fr-FR" sz="1200" dirty="0"/>
          </a:p>
          <a:p>
            <a:r>
              <a:rPr lang="fr-FR" sz="1200" dirty="0"/>
              <a:t> </a:t>
            </a:r>
            <a:r>
              <a:rPr lang="fr-FR" b="1" dirty="0">
                <a:solidFill>
                  <a:schemeClr val="tx1"/>
                </a:solidFill>
              </a:rPr>
              <a:t>SVM linéaire </a:t>
            </a:r>
          </a:p>
          <a:p>
            <a:pPr marL="171450" indent="-171450">
              <a:buFont typeface="Wingdings" panose="05000000000000000000" pitchFamily="2" charset="2"/>
              <a:buChar char="§"/>
            </a:pPr>
            <a:endParaRPr lang="fr-FR" b="1" dirty="0">
              <a:solidFill>
                <a:schemeClr val="tx1"/>
              </a:solidFill>
            </a:endParaRPr>
          </a:p>
        </p:txBody>
      </p:sp>
      <p:sp>
        <p:nvSpPr>
          <p:cNvPr id="24" name="ZoneTexte 23">
            <a:extLst>
              <a:ext uri="{FF2B5EF4-FFF2-40B4-BE49-F238E27FC236}">
                <a16:creationId xmlns:a16="http://schemas.microsoft.com/office/drawing/2014/main" id="{6800E9ED-E949-CED7-9CB8-906C244803B3}"/>
              </a:ext>
            </a:extLst>
          </p:cNvPr>
          <p:cNvSpPr txBox="1"/>
          <p:nvPr/>
        </p:nvSpPr>
        <p:spPr>
          <a:xfrm>
            <a:off x="5283639" y="3850152"/>
            <a:ext cx="1802961" cy="307777"/>
          </a:xfrm>
          <a:prstGeom prst="rect">
            <a:avLst/>
          </a:prstGeom>
          <a:noFill/>
        </p:spPr>
        <p:txBody>
          <a:bodyPr wrap="square">
            <a:spAutoFit/>
          </a:bodyPr>
          <a:lstStyle/>
          <a:p>
            <a:r>
              <a:rPr lang="fr-FR" sz="1400" b="1" dirty="0"/>
              <a:t>SVM Non-lin</a:t>
            </a:r>
            <a:r>
              <a:rPr lang="fr-FR" b="1" dirty="0"/>
              <a:t>é</a:t>
            </a:r>
            <a:r>
              <a:rPr lang="fr-FR" sz="1400" b="1" dirty="0"/>
              <a:t>aire</a:t>
            </a:r>
          </a:p>
        </p:txBody>
      </p:sp>
      <p:pic>
        <p:nvPicPr>
          <p:cNvPr id="31" name="Image 30">
            <a:extLst>
              <a:ext uri="{FF2B5EF4-FFF2-40B4-BE49-F238E27FC236}">
                <a16:creationId xmlns:a16="http://schemas.microsoft.com/office/drawing/2014/main" id="{583B7C54-7212-DAC5-42F2-898E335E98B7}"/>
              </a:ext>
            </a:extLst>
          </p:cNvPr>
          <p:cNvPicPr>
            <a:picLocks noChangeAspect="1"/>
          </p:cNvPicPr>
          <p:nvPr/>
        </p:nvPicPr>
        <p:blipFill>
          <a:blip r:embed="rId3"/>
          <a:stretch>
            <a:fillRect/>
          </a:stretch>
        </p:blipFill>
        <p:spPr>
          <a:xfrm>
            <a:off x="2099598" y="1293348"/>
            <a:ext cx="5301421" cy="2359683"/>
          </a:xfrm>
          <a:prstGeom prst="rect">
            <a:avLst/>
          </a:prstGeom>
        </p:spPr>
      </p:pic>
      <p:sp>
        <p:nvSpPr>
          <p:cNvPr id="2" name="ZoneTexte 1">
            <a:extLst>
              <a:ext uri="{FF2B5EF4-FFF2-40B4-BE49-F238E27FC236}">
                <a16:creationId xmlns:a16="http://schemas.microsoft.com/office/drawing/2014/main" id="{8B48513C-7250-24C5-64A7-2A91F43D796F}"/>
              </a:ext>
            </a:extLst>
          </p:cNvPr>
          <p:cNvSpPr txBox="1"/>
          <p:nvPr/>
        </p:nvSpPr>
        <p:spPr>
          <a:xfrm>
            <a:off x="2218610" y="211453"/>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15588722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4652290" y="-5854"/>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15</a:t>
            </a:fld>
            <a:endParaRPr lang="fr-FR" dirty="0"/>
          </a:p>
        </p:txBody>
      </p:sp>
      <p:sp>
        <p:nvSpPr>
          <p:cNvPr id="8" name="TextBox 7"/>
          <p:cNvSpPr txBox="1"/>
          <p:nvPr/>
        </p:nvSpPr>
        <p:spPr>
          <a:xfrm>
            <a:off x="86591" y="240887"/>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171283" y="176842"/>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061829"/>
          </a:xfrm>
          <a:prstGeom prst="rect">
            <a:avLst/>
          </a:prstGeom>
          <a:noFill/>
        </p:spPr>
        <p:txBody>
          <a:bodyPr wrap="square" rtlCol="0">
            <a:spAutoFit/>
          </a:bodyPr>
          <a:lstStyle/>
          <a:p>
            <a:r>
              <a:rPr lang="fr-FR" sz="1050" b="1" dirty="0">
                <a:solidFill>
                  <a:schemeClr val="bg1"/>
                </a:solidFill>
              </a:rPr>
              <a:t>Machines à vecteurs de support</a:t>
            </a: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Type du SVM</a:t>
            </a:r>
          </a:p>
        </p:txBody>
      </p:sp>
      <p:sp>
        <p:nvSpPr>
          <p:cNvPr id="19" name="Oval 18"/>
          <p:cNvSpPr/>
          <p:nvPr/>
        </p:nvSpPr>
        <p:spPr>
          <a:xfrm>
            <a:off x="100445" y="1988125"/>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pic>
        <p:nvPicPr>
          <p:cNvPr id="4" name="Image 3">
            <a:extLst>
              <a:ext uri="{FF2B5EF4-FFF2-40B4-BE49-F238E27FC236}">
                <a16:creationId xmlns:a16="http://schemas.microsoft.com/office/drawing/2014/main" id="{228FCB26-2DEC-F831-D8A2-84D62B5ECEDC}"/>
              </a:ext>
            </a:extLst>
          </p:cNvPr>
          <p:cNvPicPr>
            <a:picLocks noChangeAspect="1"/>
          </p:cNvPicPr>
          <p:nvPr/>
        </p:nvPicPr>
        <p:blipFill>
          <a:blip r:embed="rId3"/>
          <a:stretch>
            <a:fillRect/>
          </a:stretch>
        </p:blipFill>
        <p:spPr>
          <a:xfrm>
            <a:off x="2789680" y="1195015"/>
            <a:ext cx="3390900" cy="1352550"/>
          </a:xfrm>
          <a:prstGeom prst="rect">
            <a:avLst/>
          </a:prstGeom>
        </p:spPr>
      </p:pic>
      <p:sp>
        <p:nvSpPr>
          <p:cNvPr id="26" name="ZoneTexte 25">
            <a:extLst>
              <a:ext uri="{FF2B5EF4-FFF2-40B4-BE49-F238E27FC236}">
                <a16:creationId xmlns:a16="http://schemas.microsoft.com/office/drawing/2014/main" id="{339368B9-862D-B95F-0639-9322FEA97ACF}"/>
              </a:ext>
            </a:extLst>
          </p:cNvPr>
          <p:cNvSpPr txBox="1"/>
          <p:nvPr/>
        </p:nvSpPr>
        <p:spPr>
          <a:xfrm>
            <a:off x="3675056" y="2708180"/>
            <a:ext cx="1620148" cy="307777"/>
          </a:xfrm>
          <a:prstGeom prst="rect">
            <a:avLst/>
          </a:prstGeom>
          <a:noFill/>
        </p:spPr>
        <p:txBody>
          <a:bodyPr wrap="square">
            <a:spAutoFit/>
          </a:bodyPr>
          <a:lstStyle/>
          <a:p>
            <a:r>
              <a:rPr lang="fr-FR" sz="1400" b="1" dirty="0"/>
              <a:t>SVM à Noyau </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05B0597B-3E2B-1301-1FEE-A65200B4A6B6}"/>
                  </a:ext>
                </a:extLst>
              </p:cNvPr>
              <p:cNvSpPr txBox="1"/>
              <p:nvPr/>
            </p:nvSpPr>
            <p:spPr>
              <a:xfrm>
                <a:off x="2003474" y="3239780"/>
                <a:ext cx="5156894" cy="1743106"/>
              </a:xfrm>
              <a:prstGeom prst="rect">
                <a:avLst/>
              </a:prstGeom>
              <a:noFill/>
            </p:spPr>
            <p:txBody>
              <a:bodyPr wrap="square" rtlCol="0">
                <a:spAutoFit/>
              </a:bodyPr>
              <a:lstStyle/>
              <a:p>
                <a:pPr>
                  <a:lnSpc>
                    <a:spcPct val="107000"/>
                  </a:lnSpc>
                  <a:spcAft>
                    <a:spcPts val="800"/>
                  </a:spcAft>
                </a:pPr>
                <a:r>
                  <a:rPr lang="fr-FR" kern="100" dirty="0">
                    <a:solidFill>
                      <a:srgbClr val="323E4F"/>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rPr>
                  <a:t>Exemples de noyaux :</a:t>
                </a:r>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b="1" kern="100" dirty="0">
                    <a:effectLst/>
                    <a:latin typeface="Segoe UI" panose="020B0502040204020203" pitchFamily="34" charset="0"/>
                    <a:ea typeface="Calibri" panose="020F0502020204030204" pitchFamily="34" charset="0"/>
                    <a:cs typeface="Times New Roman" panose="02020603050405020304" pitchFamily="18" charset="0"/>
                  </a:rPr>
                  <a:t>Linéaire</a:t>
                </a:r>
                <a:r>
                  <a:rPr lang="fr-FR" kern="100" dirty="0">
                    <a:effectLst/>
                    <a:latin typeface="Segoe UI" panose="020B0502040204020203" pitchFamily="34" charset="0"/>
                    <a:ea typeface="Calibri" panose="020F0502020204030204" pitchFamily="34" charset="0"/>
                    <a:cs typeface="Times New Roman" panose="02020603050405020304" pitchFamily="18" charset="0"/>
                  </a:rPr>
                  <a:t> </a:t>
                </a:r>
                <a14:m>
                  <m:oMath xmlns:m="http://schemas.openxmlformats.org/officeDocument/2006/math">
                    <m:r>
                      <a:rPr lang="fr-FR" i="1" kern="100">
                        <a:effectLst/>
                        <a:latin typeface="Cambria Math" panose="02040503050406030204" pitchFamily="18" charset="0"/>
                        <a:ea typeface="Calibri" panose="020F0502020204030204" pitchFamily="34" charset="0"/>
                        <a:cs typeface="Segoe UI" panose="020B0502040204020203" pitchFamily="34" charset="0"/>
                      </a:rPr>
                      <m:t>  </m:t>
                    </m:r>
                    <m:r>
                      <a:rPr lang="fr-FR" i="1" kern="100">
                        <a:effectLst/>
                        <a:latin typeface="Cambria Math" panose="02040503050406030204" pitchFamily="18" charset="0"/>
                        <a:ea typeface="Calibri" panose="020F0502020204030204" pitchFamily="34" charset="0"/>
                        <a:cs typeface="Segoe UI" panose="020B0502040204020203" pitchFamily="34" charset="0"/>
                      </a:rPr>
                      <m:t>𝑘</m:t>
                    </m:r>
                    <m:r>
                      <a:rPr lang="fr-FR" i="1" kern="100">
                        <a:effectLst/>
                        <a:latin typeface="Cambria Math" panose="02040503050406030204" pitchFamily="18" charset="0"/>
                        <a:ea typeface="Calibri" panose="020F0502020204030204" pitchFamily="34" charset="0"/>
                        <a:cs typeface="Segoe UI" panose="020B0502040204020203" pitchFamily="34" charset="0"/>
                      </a:rPr>
                      <m:t>(</m:t>
                    </m:r>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r>
                      <a:rPr lang="fr-FR" i="1" kern="100">
                        <a:effectLst/>
                        <a:latin typeface="Cambria Math" panose="02040503050406030204" pitchFamily="18" charset="0"/>
                        <a:ea typeface="Calibri" panose="020F0502020204030204" pitchFamily="34" charset="0"/>
                        <a:cs typeface="Segoe UI" panose="020B0502040204020203" pitchFamily="34" charset="0"/>
                      </a:rPr>
                      <m:t>)=</m:t>
                    </m:r>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oMath>
                </a14:m>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b="1" kern="100" dirty="0">
                    <a:effectLst/>
                    <a:latin typeface="Segoe UI" panose="020B0502040204020203" pitchFamily="34" charset="0"/>
                    <a:ea typeface="Calibri" panose="020F0502020204030204" pitchFamily="34" charset="0"/>
                    <a:cs typeface="Times New Roman" panose="02020603050405020304" pitchFamily="18" charset="0"/>
                  </a:rPr>
                  <a:t>Polynomial</a:t>
                </a:r>
                <a:r>
                  <a:rPr lang="fr-FR" kern="100" dirty="0">
                    <a:effectLst/>
                    <a:latin typeface="Segoe UI" panose="020B0502040204020203" pitchFamily="34" charset="0"/>
                    <a:ea typeface="Calibri" panose="020F0502020204030204" pitchFamily="34" charset="0"/>
                    <a:cs typeface="Times New Roman" panose="02020603050405020304" pitchFamily="18" charset="0"/>
                  </a:rPr>
                  <a:t> </a:t>
                </a:r>
                <a14:m>
                  <m:oMath xmlns:m="http://schemas.openxmlformats.org/officeDocument/2006/math">
                    <m:r>
                      <a:rPr lang="fr-FR" i="1" kern="100">
                        <a:effectLst/>
                        <a:latin typeface="Cambria Math" panose="02040503050406030204" pitchFamily="18" charset="0"/>
                        <a:ea typeface="Calibri" panose="020F0502020204030204" pitchFamily="34" charset="0"/>
                        <a:cs typeface="Segoe UI" panose="020B0502040204020203" pitchFamily="34" charset="0"/>
                      </a:rPr>
                      <m:t>  </m:t>
                    </m:r>
                    <m:r>
                      <a:rPr lang="fr-FR" i="1" kern="100">
                        <a:effectLst/>
                        <a:latin typeface="Cambria Math" panose="02040503050406030204" pitchFamily="18" charset="0"/>
                        <a:ea typeface="Calibri" panose="020F0502020204030204" pitchFamily="34" charset="0"/>
                        <a:cs typeface="Segoe UI" panose="020B0502040204020203" pitchFamily="34" charset="0"/>
                      </a:rPr>
                      <m:t>𝑘</m:t>
                    </m:r>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e>
                      <m:sup>
                        <m:r>
                          <a:rPr lang="fr-FR" i="1" kern="100">
                            <a:effectLst/>
                            <a:latin typeface="Cambria Math" panose="02040503050406030204" pitchFamily="18" charset="0"/>
                            <a:ea typeface="Calibri" panose="020F0502020204030204" pitchFamily="34" charset="0"/>
                            <a:cs typeface="Segoe UI" panose="020B0502040204020203" pitchFamily="34" charset="0"/>
                          </a:rPr>
                          <m:t>𝑑</m:t>
                        </m:r>
                      </m:sup>
                    </m:sSup>
                    <m:r>
                      <a:rPr lang="fr-FR" i="1" kern="100">
                        <a:effectLst/>
                        <a:latin typeface="Cambria Math" panose="02040503050406030204" pitchFamily="18" charset="0"/>
                        <a:ea typeface="Calibri" panose="020F0502020204030204" pitchFamily="34" charset="0"/>
                        <a:cs typeface="Segoe UI" panose="020B0502040204020203" pitchFamily="34" charset="0"/>
                      </a:rPr>
                      <m:t>  </m:t>
                    </m:r>
                    <m:r>
                      <a:rPr lang="fr-FR" i="1" kern="100">
                        <a:effectLst/>
                        <a:latin typeface="Cambria Math" panose="02040503050406030204" pitchFamily="18" charset="0"/>
                        <a:ea typeface="Calibri" panose="020F0502020204030204" pitchFamily="34" charset="0"/>
                        <a:cs typeface="Segoe UI" panose="020B0502040204020203" pitchFamily="34" charset="0"/>
                      </a:rPr>
                      <m:t>𝑜𝑢</m:t>
                    </m:r>
                    <m:r>
                      <a:rPr lang="fr-FR" i="1" kern="100">
                        <a:effectLst/>
                        <a:latin typeface="Cambria Math" panose="02040503050406030204" pitchFamily="18" charset="0"/>
                        <a:ea typeface="Calibri" panose="020F0502020204030204" pitchFamily="34" charset="0"/>
                        <a:cs typeface="Segoe UI" panose="020B0502040204020203" pitchFamily="34" charset="0"/>
                      </a:rPr>
                      <m:t>  </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𝑐</m:t>
                            </m:r>
                            <m:r>
                              <a:rPr lang="fr-FR" i="1" kern="100">
                                <a:effectLst/>
                                <a:latin typeface="Cambria Math" panose="02040503050406030204" pitchFamily="18" charset="0"/>
                                <a:ea typeface="Calibri" panose="020F0502020204030204" pitchFamily="34" charset="0"/>
                                <a:cs typeface="Segoe UI" panose="020B0502040204020203" pitchFamily="34" charset="0"/>
                              </a:rPr>
                              <m:t>+ </m:t>
                            </m:r>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e>
                      <m:sup>
                        <m:r>
                          <a:rPr lang="fr-FR" i="1" kern="100">
                            <a:effectLst/>
                            <a:latin typeface="Cambria Math" panose="02040503050406030204" pitchFamily="18" charset="0"/>
                            <a:ea typeface="Calibri" panose="020F0502020204030204" pitchFamily="34" charset="0"/>
                            <a:cs typeface="Segoe UI" panose="020B0502040204020203" pitchFamily="34" charset="0"/>
                          </a:rPr>
                          <m:t>𝑑</m:t>
                        </m:r>
                      </m:sup>
                    </m:sSup>
                    <m:r>
                      <a:rPr lang="fr-FR" i="1" kern="100">
                        <a:effectLst/>
                        <a:latin typeface="Cambria Math" panose="02040503050406030204" pitchFamily="18" charset="0"/>
                        <a:ea typeface="Calibri" panose="020F0502020204030204" pitchFamily="34" charset="0"/>
                        <a:cs typeface="Segoe UI" panose="020B0502040204020203" pitchFamily="34" charset="0"/>
                      </a:rPr>
                      <m:t> </m:t>
                    </m:r>
                  </m:oMath>
                </a14:m>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b="1" kern="100" dirty="0">
                    <a:effectLst/>
                    <a:latin typeface="Segoe UI" panose="020B0502040204020203" pitchFamily="34" charset="0"/>
                    <a:ea typeface="Calibri" panose="020F0502020204030204" pitchFamily="34" charset="0"/>
                    <a:cs typeface="Times New Roman" panose="02020603050405020304" pitchFamily="18" charset="0"/>
                  </a:rPr>
                  <a:t>Gaussien</a:t>
                </a:r>
                <a:r>
                  <a:rPr lang="fr-FR" kern="100" dirty="0">
                    <a:effectLst/>
                    <a:latin typeface="Segoe UI" panose="020B0502040204020203" pitchFamily="34" charset="0"/>
                    <a:ea typeface="Calibri" panose="020F0502020204030204" pitchFamily="34" charset="0"/>
                    <a:cs typeface="Times New Roman" panose="02020603050405020304" pitchFamily="18" charset="0"/>
                  </a:rPr>
                  <a:t>   </a:t>
                </a:r>
                <a14:m>
                  <m:oMath xmlns:m="http://schemas.openxmlformats.org/officeDocument/2006/math">
                    <m:r>
                      <a:rPr lang="fr-FR" i="1" kern="100">
                        <a:effectLst/>
                        <a:latin typeface="Cambria Math" panose="02040503050406030204" pitchFamily="18" charset="0"/>
                        <a:ea typeface="Calibri" panose="020F0502020204030204" pitchFamily="34" charset="0"/>
                        <a:cs typeface="Segoe UI" panose="020B0502040204020203" pitchFamily="34" charset="0"/>
                      </a:rPr>
                      <m:t>𝑘</m:t>
                    </m:r>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r>
                      <a:rPr lang="fr-FR" i="1" kern="100">
                        <a:effectLst/>
                        <a:latin typeface="Cambria Math" panose="02040503050406030204" pitchFamily="18" charset="0"/>
                        <a:ea typeface="Calibri" panose="020F0502020204030204" pitchFamily="34" charset="0"/>
                        <a:cs typeface="Segoe UI" panose="020B0502040204020203" pitchFamily="34" charset="0"/>
                      </a:rPr>
                      <m:t>= </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ⅇ</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d>
                              <m:dPr>
                                <m:begChr m:val="‖"/>
                                <m:endChr m:val="‖"/>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e>
                          <m:sup>
                            <m:r>
                              <a:rPr lang="fr-FR" i="1" kern="100">
                                <a:effectLst/>
                                <a:latin typeface="Cambria Math" panose="02040503050406030204" pitchFamily="18" charset="0"/>
                                <a:ea typeface="Calibri" panose="020F0502020204030204" pitchFamily="34" charset="0"/>
                                <a:cs typeface="Segoe UI" panose="020B0502040204020203" pitchFamily="34" charset="0"/>
                              </a:rPr>
                              <m:t>2</m:t>
                            </m:r>
                          </m:sup>
                        </m:sSup>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2</m:t>
                                </m:r>
                                <m:r>
                                  <a:rPr lang="fr-FR" i="1" kern="100">
                                    <a:effectLst/>
                                    <a:latin typeface="Cambria Math" panose="02040503050406030204" pitchFamily="18" charset="0"/>
                                    <a:ea typeface="Calibri" panose="020F0502020204030204" pitchFamily="34" charset="0"/>
                                    <a:cs typeface="Segoe UI" panose="020B0502040204020203" pitchFamily="34" charset="0"/>
                                  </a:rPr>
                                  <m:t>𝜎</m:t>
                                </m:r>
                              </m:e>
                            </m:d>
                          </m:e>
                          <m:sup>
                            <m:r>
                              <a:rPr lang="fr-FR" i="1" kern="100">
                                <a:effectLst/>
                                <a:latin typeface="Cambria Math" panose="02040503050406030204" pitchFamily="18" charset="0"/>
                                <a:ea typeface="Calibri" panose="020F0502020204030204" pitchFamily="34" charset="0"/>
                                <a:cs typeface="Segoe UI" panose="020B0502040204020203" pitchFamily="34" charset="0"/>
                              </a:rPr>
                              <m:t>2</m:t>
                            </m:r>
                          </m:sup>
                        </m:sSup>
                      </m:sup>
                    </m:sSup>
                  </m:oMath>
                </a14:m>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b="1" kern="100" dirty="0">
                    <a:effectLst/>
                    <a:latin typeface="Segoe UI" panose="020B0502040204020203" pitchFamily="34" charset="0"/>
                    <a:ea typeface="Calibri" panose="020F0502020204030204" pitchFamily="34" charset="0"/>
                    <a:cs typeface="Times New Roman" panose="02020603050405020304" pitchFamily="18" charset="0"/>
                  </a:rPr>
                  <a:t>Fonction sigmoïde </a:t>
                </a:r>
                <a:r>
                  <a:rPr lang="fr-FR" kern="100" dirty="0">
                    <a:effectLst/>
                    <a:latin typeface="Segoe UI" panose="020B0502040204020203" pitchFamily="34" charset="0"/>
                    <a:ea typeface="Calibri" panose="020F0502020204030204" pitchFamily="34" charset="0"/>
                    <a:cs typeface="Times New Roman" panose="02020603050405020304" pitchFamily="18" charset="0"/>
                  </a:rPr>
                  <a:t>    </a:t>
                </a:r>
                <a14:m>
                  <m:oMath xmlns:m="http://schemas.openxmlformats.org/officeDocument/2006/math">
                    <m:r>
                      <a:rPr lang="fr-FR" i="1" kern="100">
                        <a:effectLst/>
                        <a:latin typeface="Cambria Math" panose="02040503050406030204" pitchFamily="18" charset="0"/>
                        <a:ea typeface="Calibri" panose="020F0502020204030204" pitchFamily="34" charset="0"/>
                        <a:cs typeface="Segoe UI" panose="020B0502040204020203" pitchFamily="34" charset="0"/>
                      </a:rPr>
                      <m:t>𝑘</m:t>
                    </m:r>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r>
                      <a:rPr lang="fr-FR" i="1" kern="100">
                        <a:effectLst/>
                        <a:latin typeface="Cambria Math" panose="02040503050406030204" pitchFamily="18" charset="0"/>
                        <a:ea typeface="Calibri" panose="020F0502020204030204" pitchFamily="34" charset="0"/>
                        <a:cs typeface="Segoe UI" panose="020B0502040204020203" pitchFamily="34" charset="0"/>
                      </a:rPr>
                      <m:t>=</m:t>
                    </m:r>
                    <m:func>
                      <m:func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funcPr>
                      <m:fName>
                        <m:r>
                          <m:rPr>
                            <m:sty m:val="p"/>
                          </m:rPr>
                          <a:rPr lang="fr-FR" kern="100">
                            <a:effectLst/>
                            <a:latin typeface="Cambria Math" panose="02040503050406030204" pitchFamily="18" charset="0"/>
                            <a:ea typeface="Calibri" panose="020F0502020204030204" pitchFamily="34" charset="0"/>
                            <a:cs typeface="Segoe UI" panose="020B0502040204020203" pitchFamily="34" charset="0"/>
                          </a:rPr>
                          <m:t>tanh</m:t>
                        </m:r>
                      </m:fName>
                      <m:e>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𝑎</m:t>
                            </m:r>
                            <m:d>
                              <m:d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d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r>
                                  <a:rPr lang="fr-FR" i="1" kern="100">
                                    <a:effectLst/>
                                    <a:latin typeface="Cambria Math" panose="02040503050406030204" pitchFamily="18" charset="0"/>
                                    <a:ea typeface="Calibri" panose="020F0502020204030204" pitchFamily="34" charset="0"/>
                                    <a:cs typeface="Segoe UI" panose="020B0502040204020203" pitchFamily="34" charset="0"/>
                                  </a:rPr>
                                  <m:t>.</m:t>
                                </m:r>
                                <m:sSup>
                                  <m:sSupPr>
                                    <m:ctrlPr>
                                      <a:rPr lang="fr-FR" i="1" kern="100">
                                        <a:effectLst/>
                                        <a:latin typeface="Cambria Math" panose="02040503050406030204" pitchFamily="18" charset="0"/>
                                        <a:ea typeface="Calibri" panose="020F0502020204030204" pitchFamily="34" charset="0"/>
                                        <a:cs typeface="Segoe UI" panose="020B0502040204020203" pitchFamily="34" charset="0"/>
                                      </a:rPr>
                                    </m:ctrlPr>
                                  </m:sSupPr>
                                  <m:e>
                                    <m:r>
                                      <a:rPr lang="fr-FR" i="1" kern="100">
                                        <a:effectLst/>
                                        <a:latin typeface="Cambria Math" panose="02040503050406030204" pitchFamily="18" charset="0"/>
                                        <a:ea typeface="Calibri" panose="020F0502020204030204" pitchFamily="34" charset="0"/>
                                        <a:cs typeface="Segoe UI" panose="020B0502040204020203" pitchFamily="34" charset="0"/>
                                      </a:rPr>
                                      <m:t>𝑥</m:t>
                                    </m:r>
                                  </m:e>
                                  <m:sup>
                                    <m:r>
                                      <a:rPr lang="fr-FR" i="1" kern="100">
                                        <a:effectLst/>
                                        <a:latin typeface="Cambria Math" panose="02040503050406030204" pitchFamily="18" charset="0"/>
                                        <a:ea typeface="Calibri" panose="020F0502020204030204" pitchFamily="34" charset="0"/>
                                        <a:cs typeface="Segoe UI" panose="020B0502040204020203" pitchFamily="34" charset="0"/>
                                      </a:rPr>
                                      <m:t>′</m:t>
                                    </m:r>
                                  </m:sup>
                                </m:sSup>
                              </m:e>
                            </m:d>
                            <m:r>
                              <a:rPr lang="fr-FR" i="1" kern="100">
                                <a:effectLst/>
                                <a:latin typeface="Cambria Math" panose="02040503050406030204" pitchFamily="18" charset="0"/>
                                <a:ea typeface="Calibri" panose="020F0502020204030204" pitchFamily="34" charset="0"/>
                                <a:cs typeface="Segoe UI" panose="020B0502040204020203" pitchFamily="34" charset="0"/>
                              </a:rPr>
                              <m:t>−</m:t>
                            </m:r>
                            <m:r>
                              <a:rPr lang="fr-FR" i="1" kern="100">
                                <a:effectLst/>
                                <a:latin typeface="Cambria Math" panose="02040503050406030204" pitchFamily="18" charset="0"/>
                                <a:ea typeface="Calibri" panose="020F0502020204030204" pitchFamily="34" charset="0"/>
                                <a:cs typeface="Segoe UI" panose="020B0502040204020203" pitchFamily="34" charset="0"/>
                              </a:rPr>
                              <m:t>𝑏</m:t>
                            </m:r>
                          </m:e>
                        </m:d>
                      </m:e>
                    </m:func>
                  </m:oMath>
                </a14:m>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mc:Choice>
        <mc:Fallback xmlns="">
          <p:sp>
            <p:nvSpPr>
              <p:cNvPr id="2" name="ZoneTexte 1">
                <a:extLst>
                  <a:ext uri="{FF2B5EF4-FFF2-40B4-BE49-F238E27FC236}">
                    <a16:creationId xmlns:a16="http://schemas.microsoft.com/office/drawing/2014/main" id="{05B0597B-3E2B-1301-1FEE-A65200B4A6B6}"/>
                  </a:ext>
                </a:extLst>
              </p:cNvPr>
              <p:cNvSpPr txBox="1">
                <a:spLocks noRot="1" noChangeAspect="1" noMove="1" noResize="1" noEditPoints="1" noAdjustHandles="1" noChangeArrowheads="1" noChangeShapeType="1" noTextEdit="1"/>
              </p:cNvSpPr>
              <p:nvPr/>
            </p:nvSpPr>
            <p:spPr>
              <a:xfrm>
                <a:off x="2003474" y="3239780"/>
                <a:ext cx="5156894" cy="1743106"/>
              </a:xfrm>
              <a:prstGeom prst="rect">
                <a:avLst/>
              </a:prstGeom>
              <a:blipFill>
                <a:blip r:embed="rId4"/>
                <a:stretch>
                  <a:fillRect l="-355" t="-699"/>
                </a:stretch>
              </a:blipFill>
            </p:spPr>
            <p:txBody>
              <a:bodyPr/>
              <a:lstStyle/>
              <a:p>
                <a:r>
                  <a:rPr lang="fr-FR">
                    <a:noFill/>
                  </a:rPr>
                  <a:t> </a:t>
                </a:r>
              </a:p>
            </p:txBody>
          </p:sp>
        </mc:Fallback>
      </mc:AlternateContent>
      <p:sp>
        <p:nvSpPr>
          <p:cNvPr id="3" name="ZoneTexte 2">
            <a:extLst>
              <a:ext uri="{FF2B5EF4-FFF2-40B4-BE49-F238E27FC236}">
                <a16:creationId xmlns:a16="http://schemas.microsoft.com/office/drawing/2014/main" id="{D3B2A7AE-76E5-9C3B-CEA7-B330E7621AD5}"/>
              </a:ext>
            </a:extLst>
          </p:cNvPr>
          <p:cNvSpPr txBox="1"/>
          <p:nvPr/>
        </p:nvSpPr>
        <p:spPr>
          <a:xfrm>
            <a:off x="2313232" y="249938"/>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24861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4652290" y="-5854"/>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16</a:t>
            </a:fld>
            <a:endParaRPr lang="fr-FR" dirty="0"/>
          </a:p>
        </p:txBody>
      </p:sp>
      <p:sp>
        <p:nvSpPr>
          <p:cNvPr id="8" name="TextBox 7"/>
          <p:cNvSpPr txBox="1"/>
          <p:nvPr/>
        </p:nvSpPr>
        <p:spPr>
          <a:xfrm>
            <a:off x="58479" y="247202"/>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101003" y="191973"/>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250968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708160"/>
          </a:xfrm>
          <a:prstGeom prst="rect">
            <a:avLst/>
          </a:prstGeom>
          <a:noFill/>
        </p:spPr>
        <p:txBody>
          <a:bodyPr wrap="square" rtlCol="0">
            <a:spAutoFit/>
          </a:bodyPr>
          <a:lstStyle/>
          <a:p>
            <a:r>
              <a:rPr lang="fr-FR" sz="1050" b="1" dirty="0">
                <a:solidFill>
                  <a:schemeClr val="bg1"/>
                </a:solidFill>
              </a:rPr>
              <a:t>Machines à vecteurs de support</a:t>
            </a: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Type du SVM</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SVM </a:t>
            </a:r>
            <a:r>
              <a:rPr lang="fr-FR" sz="1050" b="1" dirty="0" err="1">
                <a:solidFill>
                  <a:schemeClr val="bg1"/>
                </a:solidFill>
              </a:rPr>
              <a:t>MultiClasse</a:t>
            </a:r>
            <a:endParaRPr lang="fr-FR" sz="1050" b="1" dirty="0">
              <a:solidFill>
                <a:schemeClr val="bg1"/>
              </a:solidFill>
            </a:endParaRPr>
          </a:p>
        </p:txBody>
      </p:sp>
      <p:sp>
        <p:nvSpPr>
          <p:cNvPr id="19" name="Oval 18"/>
          <p:cNvSpPr/>
          <p:nvPr/>
        </p:nvSpPr>
        <p:spPr>
          <a:xfrm>
            <a:off x="58479" y="2618271"/>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0" name="Rectangle 29"/>
          <p:cNvSpPr/>
          <p:nvPr/>
        </p:nvSpPr>
        <p:spPr>
          <a:xfrm>
            <a:off x="1742981" y="1009767"/>
            <a:ext cx="7227837" cy="807913"/>
          </a:xfrm>
          <a:prstGeom prst="rect">
            <a:avLst/>
          </a:prstGeom>
        </p:spPr>
        <p:txBody>
          <a:bodyPr wrap="square">
            <a:spAutoFit/>
          </a:bodyPr>
          <a:lstStyle/>
          <a:p>
            <a:pPr marL="171450" indent="-171450">
              <a:buFont typeface="Wingdings" panose="05000000000000000000" pitchFamily="2" charset="2"/>
              <a:buChar char="§"/>
            </a:pPr>
            <a:endParaRPr lang="fr-FR" b="1" dirty="0">
              <a:solidFill>
                <a:schemeClr val="tx1"/>
              </a:solidFill>
            </a:endParaRPr>
          </a:p>
          <a:p>
            <a:pPr marL="171450" indent="-171450">
              <a:buFont typeface="Wingdings" panose="05000000000000000000" pitchFamily="2" charset="2"/>
              <a:buChar char="§"/>
            </a:pPr>
            <a:endParaRPr lang="fr-FR" sz="1100" b="1" dirty="0">
              <a:solidFill>
                <a:schemeClr val="tx1"/>
              </a:solidFill>
            </a:endParaRPr>
          </a:p>
          <a:p>
            <a:endParaRPr lang="fr-FR" sz="1100" b="1" dirty="0">
              <a:solidFill>
                <a:schemeClr val="tx1"/>
              </a:solidFill>
            </a:endParaRPr>
          </a:p>
          <a:p>
            <a:endParaRPr lang="fr-FR" sz="1050" dirty="0"/>
          </a:p>
        </p:txBody>
      </p:sp>
      <p:sp>
        <p:nvSpPr>
          <p:cNvPr id="2" name="Rectangle : coins arrondis 1">
            <a:extLst>
              <a:ext uri="{FF2B5EF4-FFF2-40B4-BE49-F238E27FC236}">
                <a16:creationId xmlns:a16="http://schemas.microsoft.com/office/drawing/2014/main" id="{478430D1-3E71-4E76-8118-6B0630CD1092}"/>
              </a:ext>
            </a:extLst>
          </p:cNvPr>
          <p:cNvSpPr/>
          <p:nvPr/>
        </p:nvSpPr>
        <p:spPr>
          <a:xfrm>
            <a:off x="1939158" y="2143175"/>
            <a:ext cx="2317531" cy="748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 </a:t>
            </a:r>
            <a:r>
              <a:rPr lang="en-US" dirty="0" err="1"/>
              <a:t>contre</a:t>
            </a:r>
            <a:r>
              <a:rPr lang="en-US" dirty="0"/>
              <a:t> </a:t>
            </a:r>
            <a:r>
              <a:rPr lang="en-US" dirty="0" err="1"/>
              <a:t>tous</a:t>
            </a:r>
            <a:r>
              <a:rPr lang="en-US" dirty="0"/>
              <a:t> (one vs. the other)</a:t>
            </a:r>
            <a:endParaRPr lang="fr-FR" dirty="0"/>
          </a:p>
        </p:txBody>
      </p:sp>
      <p:sp>
        <p:nvSpPr>
          <p:cNvPr id="20" name="Rectangle : coins arrondis 19">
            <a:extLst>
              <a:ext uri="{FF2B5EF4-FFF2-40B4-BE49-F238E27FC236}">
                <a16:creationId xmlns:a16="http://schemas.microsoft.com/office/drawing/2014/main" id="{3ABDD53D-D6B1-45D2-8C72-6612F28B535C}"/>
              </a:ext>
            </a:extLst>
          </p:cNvPr>
          <p:cNvSpPr/>
          <p:nvPr/>
        </p:nvSpPr>
        <p:spPr>
          <a:xfrm>
            <a:off x="5141123" y="2820411"/>
            <a:ext cx="2317531" cy="748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Un contre un (one vs. one) </a:t>
            </a:r>
          </a:p>
        </p:txBody>
      </p:sp>
      <p:sp>
        <p:nvSpPr>
          <p:cNvPr id="4" name="ZoneTexte 3">
            <a:extLst>
              <a:ext uri="{FF2B5EF4-FFF2-40B4-BE49-F238E27FC236}">
                <a16:creationId xmlns:a16="http://schemas.microsoft.com/office/drawing/2014/main" id="{BB054C28-59DF-3515-EE38-C357B26DACB5}"/>
              </a:ext>
            </a:extLst>
          </p:cNvPr>
          <p:cNvSpPr txBox="1"/>
          <p:nvPr/>
        </p:nvSpPr>
        <p:spPr>
          <a:xfrm>
            <a:off x="2247132" y="247202"/>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
        <p:nvSpPr>
          <p:cNvPr id="9" name="ZoneTexte 8">
            <a:extLst>
              <a:ext uri="{FF2B5EF4-FFF2-40B4-BE49-F238E27FC236}">
                <a16:creationId xmlns:a16="http://schemas.microsoft.com/office/drawing/2014/main" id="{8971FCF2-C279-F1D1-97C0-33317AF09E19}"/>
              </a:ext>
            </a:extLst>
          </p:cNvPr>
          <p:cNvSpPr txBox="1"/>
          <p:nvPr/>
        </p:nvSpPr>
        <p:spPr>
          <a:xfrm>
            <a:off x="1708881" y="1139320"/>
            <a:ext cx="7227837" cy="307777"/>
          </a:xfrm>
          <a:prstGeom prst="rect">
            <a:avLst/>
          </a:prstGeom>
          <a:solidFill>
            <a:schemeClr val="accent4">
              <a:lumMod val="20000"/>
              <a:lumOff val="80000"/>
            </a:schemeClr>
          </a:solidFill>
          <a:effectLst>
            <a:glow rad="63500">
              <a:schemeClr val="accent3">
                <a:satMod val="175000"/>
                <a:alpha val="40000"/>
              </a:schemeClr>
            </a:glow>
          </a:effectLst>
        </p:spPr>
        <p:txBody>
          <a:bodyPr wrap="square" rtlCol="0">
            <a:spAutoFit/>
          </a:bodyPr>
          <a:lstStyle/>
          <a:p>
            <a:r>
              <a:rPr lang="fr-FR" dirty="0"/>
              <a:t>Pour la classification multi-classe, le SVM peut être adapté en utilisant des approches</a:t>
            </a:r>
            <a:r>
              <a:rPr lang="en-US" dirty="0"/>
              <a:t>: </a:t>
            </a:r>
            <a:endParaRPr lang="fr-FR" dirty="0"/>
          </a:p>
        </p:txBody>
      </p:sp>
    </p:spTree>
    <p:extLst>
      <p:ext uri="{BB962C8B-B14F-4D97-AF65-F5344CB8AC3E}">
        <p14:creationId xmlns:p14="http://schemas.microsoft.com/office/powerpoint/2010/main" val="28076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4652290" y="-5854"/>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17</a:t>
            </a:fld>
            <a:endParaRPr lang="fr-FR" dirty="0"/>
          </a:p>
        </p:txBody>
      </p:sp>
      <p:sp>
        <p:nvSpPr>
          <p:cNvPr id="8" name="TextBox 7"/>
          <p:cNvSpPr txBox="1"/>
          <p:nvPr/>
        </p:nvSpPr>
        <p:spPr>
          <a:xfrm>
            <a:off x="0" y="226685"/>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32548" y="145894"/>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250968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869743"/>
          </a:xfrm>
          <a:prstGeom prst="rect">
            <a:avLst/>
          </a:prstGeom>
          <a:noFill/>
        </p:spPr>
        <p:txBody>
          <a:bodyPr wrap="square" rtlCol="0">
            <a:spAutoFit/>
          </a:bodyPr>
          <a:lstStyle/>
          <a:p>
            <a:r>
              <a:rPr lang="fr-FR" sz="1050" b="1" dirty="0">
                <a:solidFill>
                  <a:schemeClr val="bg1"/>
                </a:solidFill>
              </a:rPr>
              <a:t>Support </a:t>
            </a:r>
            <a:r>
              <a:rPr lang="fr-FR" sz="1050" b="1" dirty="0" err="1">
                <a:solidFill>
                  <a:schemeClr val="bg1"/>
                </a:solidFill>
              </a:rPr>
              <a:t>Vector</a:t>
            </a:r>
            <a:r>
              <a:rPr lang="fr-FR" sz="1050" b="1" dirty="0">
                <a:solidFill>
                  <a:schemeClr val="bg1"/>
                </a:solidFill>
              </a:rPr>
              <a:t> Machine</a:t>
            </a: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Type du SVM</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SVM </a:t>
            </a:r>
            <a:r>
              <a:rPr lang="fr-FR" sz="1050" b="1" dirty="0" err="1">
                <a:solidFill>
                  <a:schemeClr val="bg1"/>
                </a:solidFill>
              </a:rPr>
              <a:t>MultiClasse</a:t>
            </a:r>
            <a:endParaRPr lang="fr-FR" sz="1050" b="1" dirty="0">
              <a:solidFill>
                <a:schemeClr val="bg1"/>
              </a:solidFill>
            </a:endParaRPr>
          </a:p>
          <a:p>
            <a:endParaRPr lang="fr-FR" sz="1050" b="1" dirty="0">
              <a:solidFill>
                <a:schemeClr val="bg1"/>
              </a:solidFill>
            </a:endParaRPr>
          </a:p>
          <a:p>
            <a:r>
              <a:rPr lang="en-US" sz="1050" b="1" dirty="0">
                <a:solidFill>
                  <a:schemeClr val="bg1"/>
                </a:solidFill>
              </a:rPr>
              <a:t>       One-vs-all</a:t>
            </a:r>
            <a:endParaRPr lang="fr-FR" sz="1050" b="1" dirty="0">
              <a:solidFill>
                <a:schemeClr val="bg1"/>
              </a:solidFill>
            </a:endParaRPr>
          </a:p>
        </p:txBody>
      </p:sp>
      <p:sp>
        <p:nvSpPr>
          <p:cNvPr id="19" name="Oval 18"/>
          <p:cNvSpPr/>
          <p:nvPr/>
        </p:nvSpPr>
        <p:spPr>
          <a:xfrm>
            <a:off x="100445" y="2502440"/>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0" name="Rectangle 29"/>
          <p:cNvSpPr/>
          <p:nvPr/>
        </p:nvSpPr>
        <p:spPr>
          <a:xfrm>
            <a:off x="1742981" y="1009767"/>
            <a:ext cx="7227837" cy="807913"/>
          </a:xfrm>
          <a:prstGeom prst="rect">
            <a:avLst/>
          </a:prstGeom>
        </p:spPr>
        <p:txBody>
          <a:bodyPr wrap="square">
            <a:spAutoFit/>
          </a:bodyPr>
          <a:lstStyle/>
          <a:p>
            <a:pPr marL="171450" indent="-171450">
              <a:buFont typeface="Wingdings" panose="05000000000000000000" pitchFamily="2" charset="2"/>
              <a:buChar char="§"/>
            </a:pPr>
            <a:endParaRPr lang="fr-FR" b="1" dirty="0">
              <a:solidFill>
                <a:schemeClr val="tx1"/>
              </a:solidFill>
            </a:endParaRPr>
          </a:p>
          <a:p>
            <a:pPr marL="171450" indent="-171450">
              <a:buFont typeface="Wingdings" panose="05000000000000000000" pitchFamily="2" charset="2"/>
              <a:buChar char="§"/>
            </a:pPr>
            <a:endParaRPr lang="fr-FR" sz="1100" b="1" dirty="0">
              <a:solidFill>
                <a:schemeClr val="tx1"/>
              </a:solidFill>
            </a:endParaRPr>
          </a:p>
          <a:p>
            <a:endParaRPr lang="fr-FR" sz="1100" b="1" dirty="0">
              <a:solidFill>
                <a:schemeClr val="tx1"/>
              </a:solidFill>
            </a:endParaRPr>
          </a:p>
          <a:p>
            <a:endParaRPr lang="fr-FR" sz="1050" dirty="0"/>
          </a:p>
        </p:txBody>
      </p:sp>
      <p:sp>
        <p:nvSpPr>
          <p:cNvPr id="3" name="ZoneTexte 2">
            <a:extLst>
              <a:ext uri="{FF2B5EF4-FFF2-40B4-BE49-F238E27FC236}">
                <a16:creationId xmlns:a16="http://schemas.microsoft.com/office/drawing/2014/main" id="{F4EBEF1C-2A49-3B14-A15E-80CEAD73FADA}"/>
              </a:ext>
            </a:extLst>
          </p:cNvPr>
          <p:cNvSpPr txBox="1"/>
          <p:nvPr/>
        </p:nvSpPr>
        <p:spPr>
          <a:xfrm>
            <a:off x="1541933" y="1067181"/>
            <a:ext cx="2943408" cy="307777"/>
          </a:xfrm>
          <a:prstGeom prst="rect">
            <a:avLst/>
          </a:prstGeom>
          <a:solidFill>
            <a:schemeClr val="accent4">
              <a:lumMod val="20000"/>
              <a:lumOff val="80000"/>
            </a:schemeClr>
          </a:solidFill>
          <a:effectLst>
            <a:glow rad="63500">
              <a:schemeClr val="accent3">
                <a:satMod val="175000"/>
                <a:alpha val="40000"/>
              </a:schemeClr>
            </a:glow>
          </a:effectLst>
        </p:spPr>
        <p:txBody>
          <a:bodyPr wrap="square" rtlCol="0">
            <a:spAutoFit/>
          </a:bodyPr>
          <a:lstStyle/>
          <a:p>
            <a:r>
              <a:rPr lang="en-US" dirty="0"/>
              <a:t>Un </a:t>
            </a:r>
            <a:r>
              <a:rPr lang="en-US" dirty="0" err="1"/>
              <a:t>contre</a:t>
            </a:r>
            <a:r>
              <a:rPr lang="en-US" dirty="0"/>
              <a:t> </a:t>
            </a:r>
            <a:r>
              <a:rPr lang="en-US" dirty="0" err="1"/>
              <a:t>tous</a:t>
            </a:r>
            <a:r>
              <a:rPr lang="en-US" dirty="0"/>
              <a:t> (one vs. the other) : </a:t>
            </a:r>
            <a:endParaRPr lang="fr-FR" dirty="0"/>
          </a:p>
        </p:txBody>
      </p:sp>
      <p:pic>
        <p:nvPicPr>
          <p:cNvPr id="7" name="Image 6">
            <a:extLst>
              <a:ext uri="{FF2B5EF4-FFF2-40B4-BE49-F238E27FC236}">
                <a16:creationId xmlns:a16="http://schemas.microsoft.com/office/drawing/2014/main" id="{DAD2BAFB-0668-D4C7-0DA3-02CDB34050C0}"/>
              </a:ext>
            </a:extLst>
          </p:cNvPr>
          <p:cNvPicPr>
            <a:picLocks noChangeAspect="1"/>
          </p:cNvPicPr>
          <p:nvPr/>
        </p:nvPicPr>
        <p:blipFill>
          <a:blip r:embed="rId3"/>
          <a:stretch>
            <a:fillRect/>
          </a:stretch>
        </p:blipFill>
        <p:spPr>
          <a:xfrm>
            <a:off x="2410360" y="1817678"/>
            <a:ext cx="4323279" cy="2614312"/>
          </a:xfrm>
          <a:prstGeom prst="rect">
            <a:avLst/>
          </a:prstGeom>
        </p:spPr>
      </p:pic>
      <p:sp>
        <p:nvSpPr>
          <p:cNvPr id="2" name="ZoneTexte 1">
            <a:extLst>
              <a:ext uri="{FF2B5EF4-FFF2-40B4-BE49-F238E27FC236}">
                <a16:creationId xmlns:a16="http://schemas.microsoft.com/office/drawing/2014/main" id="{AE4A651E-84BA-9683-48CF-DF3C89D595BE}"/>
              </a:ext>
            </a:extLst>
          </p:cNvPr>
          <p:cNvSpPr txBox="1"/>
          <p:nvPr/>
        </p:nvSpPr>
        <p:spPr>
          <a:xfrm>
            <a:off x="2212904" y="21899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
        <p:nvSpPr>
          <p:cNvPr id="4" name="Oval 31">
            <a:extLst>
              <a:ext uri="{FF2B5EF4-FFF2-40B4-BE49-F238E27FC236}">
                <a16:creationId xmlns:a16="http://schemas.microsoft.com/office/drawing/2014/main" id="{ECE25C1E-0809-3901-0D28-1BB114EF1C75}"/>
              </a:ext>
            </a:extLst>
          </p:cNvPr>
          <p:cNvSpPr/>
          <p:nvPr/>
        </p:nvSpPr>
        <p:spPr>
          <a:xfrm>
            <a:off x="359609" y="2789668"/>
            <a:ext cx="117459" cy="12235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88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4652290" y="-5854"/>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18</a:t>
            </a:fld>
            <a:endParaRPr lang="fr-FR" dirty="0"/>
          </a:p>
        </p:txBody>
      </p:sp>
      <p:sp>
        <p:nvSpPr>
          <p:cNvPr id="8" name="TextBox 7"/>
          <p:cNvSpPr txBox="1"/>
          <p:nvPr/>
        </p:nvSpPr>
        <p:spPr>
          <a:xfrm>
            <a:off x="0" y="226685"/>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32548" y="151549"/>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chemeClr val="bg1"/>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250968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192908"/>
          </a:xfrm>
          <a:prstGeom prst="rect">
            <a:avLst/>
          </a:prstGeom>
          <a:noFill/>
        </p:spPr>
        <p:txBody>
          <a:bodyPr wrap="square" rtlCol="0">
            <a:spAutoFit/>
          </a:bodyPr>
          <a:lstStyle/>
          <a:p>
            <a:r>
              <a:rPr lang="fr-FR" sz="1050" b="1" dirty="0">
                <a:solidFill>
                  <a:schemeClr val="bg1"/>
                </a:solidFill>
              </a:rPr>
              <a:t>Support </a:t>
            </a:r>
            <a:r>
              <a:rPr lang="fr-FR" sz="1050" b="1" dirty="0" err="1">
                <a:solidFill>
                  <a:schemeClr val="bg1"/>
                </a:solidFill>
              </a:rPr>
              <a:t>Vector</a:t>
            </a:r>
            <a:r>
              <a:rPr lang="fr-FR" sz="1050" b="1" dirty="0">
                <a:solidFill>
                  <a:schemeClr val="bg1"/>
                </a:solidFill>
              </a:rPr>
              <a:t> Machine</a:t>
            </a: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Type du SVM</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SVM </a:t>
            </a:r>
            <a:r>
              <a:rPr lang="fr-FR" sz="1050" b="1" dirty="0" err="1">
                <a:solidFill>
                  <a:schemeClr val="bg1"/>
                </a:solidFill>
              </a:rPr>
              <a:t>MultiClasse</a:t>
            </a:r>
            <a:endParaRPr lang="fr-FR" sz="1050" b="1" dirty="0">
              <a:solidFill>
                <a:schemeClr val="bg1"/>
              </a:solidFill>
            </a:endParaRPr>
          </a:p>
          <a:p>
            <a:endParaRPr lang="fr-FR" sz="1050" b="1" dirty="0">
              <a:solidFill>
                <a:schemeClr val="bg1"/>
              </a:solidFill>
            </a:endParaRPr>
          </a:p>
          <a:p>
            <a:r>
              <a:rPr lang="en-US" sz="1050" b="1" dirty="0">
                <a:solidFill>
                  <a:schemeClr val="bg1"/>
                </a:solidFill>
              </a:rPr>
              <a:t>       One-vs-all</a:t>
            </a:r>
          </a:p>
          <a:p>
            <a:endParaRPr lang="en-US" sz="1050" b="1" dirty="0">
              <a:solidFill>
                <a:schemeClr val="bg1"/>
              </a:solidFill>
            </a:endParaRPr>
          </a:p>
          <a:p>
            <a:r>
              <a:rPr lang="en-US" sz="1050" b="1" dirty="0">
                <a:solidFill>
                  <a:schemeClr val="bg1"/>
                </a:solidFill>
              </a:rPr>
              <a:t>       One vs. one</a:t>
            </a:r>
            <a:endParaRPr lang="fr-FR" sz="1050" b="1" dirty="0">
              <a:solidFill>
                <a:schemeClr val="bg1"/>
              </a:solidFill>
            </a:endParaRPr>
          </a:p>
        </p:txBody>
      </p:sp>
      <p:sp>
        <p:nvSpPr>
          <p:cNvPr id="19" name="Oval 18"/>
          <p:cNvSpPr/>
          <p:nvPr/>
        </p:nvSpPr>
        <p:spPr>
          <a:xfrm>
            <a:off x="100445" y="2502440"/>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0" name="Rectangle 29"/>
          <p:cNvSpPr/>
          <p:nvPr/>
        </p:nvSpPr>
        <p:spPr>
          <a:xfrm>
            <a:off x="1742981" y="1009767"/>
            <a:ext cx="7227837" cy="807913"/>
          </a:xfrm>
          <a:prstGeom prst="rect">
            <a:avLst/>
          </a:prstGeom>
        </p:spPr>
        <p:txBody>
          <a:bodyPr wrap="square">
            <a:spAutoFit/>
          </a:bodyPr>
          <a:lstStyle/>
          <a:p>
            <a:pPr marL="171450" indent="-171450">
              <a:buFont typeface="Wingdings" panose="05000000000000000000" pitchFamily="2" charset="2"/>
              <a:buChar char="§"/>
            </a:pPr>
            <a:endParaRPr lang="fr-FR" b="1" dirty="0">
              <a:solidFill>
                <a:schemeClr val="tx1"/>
              </a:solidFill>
            </a:endParaRPr>
          </a:p>
          <a:p>
            <a:pPr marL="171450" indent="-171450">
              <a:buFont typeface="Wingdings" panose="05000000000000000000" pitchFamily="2" charset="2"/>
              <a:buChar char="§"/>
            </a:pPr>
            <a:endParaRPr lang="fr-FR" sz="1100" b="1" dirty="0">
              <a:solidFill>
                <a:schemeClr val="tx1"/>
              </a:solidFill>
            </a:endParaRPr>
          </a:p>
          <a:p>
            <a:endParaRPr lang="fr-FR" sz="1100" b="1" dirty="0">
              <a:solidFill>
                <a:schemeClr val="tx1"/>
              </a:solidFill>
            </a:endParaRPr>
          </a:p>
          <a:p>
            <a:endParaRPr lang="fr-FR" sz="1050" dirty="0"/>
          </a:p>
        </p:txBody>
      </p:sp>
      <p:sp>
        <p:nvSpPr>
          <p:cNvPr id="3" name="ZoneTexte 2">
            <a:extLst>
              <a:ext uri="{FF2B5EF4-FFF2-40B4-BE49-F238E27FC236}">
                <a16:creationId xmlns:a16="http://schemas.microsoft.com/office/drawing/2014/main" id="{F4EBEF1C-2A49-3B14-A15E-80CEAD73FADA}"/>
              </a:ext>
            </a:extLst>
          </p:cNvPr>
          <p:cNvSpPr txBox="1"/>
          <p:nvPr/>
        </p:nvSpPr>
        <p:spPr>
          <a:xfrm>
            <a:off x="1617937" y="1098230"/>
            <a:ext cx="2770147" cy="308835"/>
          </a:xfrm>
          <a:prstGeom prst="rect">
            <a:avLst/>
          </a:prstGeom>
          <a:solidFill>
            <a:schemeClr val="accent4">
              <a:lumMod val="20000"/>
              <a:lumOff val="80000"/>
            </a:schemeClr>
          </a:solidFill>
          <a:effectLst>
            <a:glow rad="63500">
              <a:schemeClr val="accent3">
                <a:satMod val="175000"/>
                <a:alpha val="40000"/>
              </a:schemeClr>
            </a:glow>
          </a:effectLst>
        </p:spPr>
        <p:txBody>
          <a:bodyPr wrap="square" rtlCol="0">
            <a:spAutoFit/>
          </a:bodyPr>
          <a:lstStyle>
            <a:defPPr marR="0" lvl="0" algn="l" rtl="0">
              <a:lnSpc>
                <a:spcPct val="100000"/>
              </a:lnSpc>
              <a:spcBef>
                <a:spcPts val="0"/>
              </a:spcBef>
              <a:spcAft>
                <a:spcPts val="0"/>
              </a:spcAft>
            </a:defPPr>
          </a:lstStyle>
          <a:p>
            <a:r>
              <a:rPr lang="fr-FR" dirty="0"/>
              <a:t>Un contre un (one vs. one)</a:t>
            </a:r>
            <a:r>
              <a:rPr lang="en-US" dirty="0"/>
              <a:t> : </a:t>
            </a:r>
            <a:endParaRPr lang="fr-FR" dirty="0"/>
          </a:p>
        </p:txBody>
      </p:sp>
      <p:pic>
        <p:nvPicPr>
          <p:cNvPr id="7" name="Image 6">
            <a:extLst>
              <a:ext uri="{FF2B5EF4-FFF2-40B4-BE49-F238E27FC236}">
                <a16:creationId xmlns:a16="http://schemas.microsoft.com/office/drawing/2014/main" id="{3EA68948-3711-DC50-FA1F-E22801917C89}"/>
              </a:ext>
            </a:extLst>
          </p:cNvPr>
          <p:cNvPicPr>
            <a:picLocks noChangeAspect="1"/>
          </p:cNvPicPr>
          <p:nvPr/>
        </p:nvPicPr>
        <p:blipFill>
          <a:blip r:embed="rId3"/>
          <a:stretch>
            <a:fillRect/>
          </a:stretch>
        </p:blipFill>
        <p:spPr>
          <a:xfrm>
            <a:off x="2735383" y="1817680"/>
            <a:ext cx="3833813" cy="2989499"/>
          </a:xfrm>
          <a:prstGeom prst="rect">
            <a:avLst/>
          </a:prstGeom>
        </p:spPr>
      </p:pic>
      <p:sp>
        <p:nvSpPr>
          <p:cNvPr id="2" name="ZoneTexte 1">
            <a:extLst>
              <a:ext uri="{FF2B5EF4-FFF2-40B4-BE49-F238E27FC236}">
                <a16:creationId xmlns:a16="http://schemas.microsoft.com/office/drawing/2014/main" id="{7DCFEC1B-6B33-3EF1-6A5D-1AA8F6A000FD}"/>
              </a:ext>
            </a:extLst>
          </p:cNvPr>
          <p:cNvSpPr txBox="1"/>
          <p:nvPr/>
        </p:nvSpPr>
        <p:spPr>
          <a:xfrm>
            <a:off x="2290620" y="2482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
        <p:nvSpPr>
          <p:cNvPr id="4" name="Oval 31">
            <a:extLst>
              <a:ext uri="{FF2B5EF4-FFF2-40B4-BE49-F238E27FC236}">
                <a16:creationId xmlns:a16="http://schemas.microsoft.com/office/drawing/2014/main" id="{2912C61F-F06C-686E-2838-55C36C966AAE}"/>
              </a:ext>
            </a:extLst>
          </p:cNvPr>
          <p:cNvSpPr/>
          <p:nvPr/>
        </p:nvSpPr>
        <p:spPr>
          <a:xfrm>
            <a:off x="333761" y="3114814"/>
            <a:ext cx="117459" cy="12235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901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19</a:t>
            </a:fld>
            <a:endParaRPr lang="fr-FR" dirty="0"/>
          </a:p>
        </p:txBody>
      </p:sp>
      <p:sp>
        <p:nvSpPr>
          <p:cNvPr id="8" name="TextBox 7"/>
          <p:cNvSpPr txBox="1"/>
          <p:nvPr/>
        </p:nvSpPr>
        <p:spPr>
          <a:xfrm>
            <a:off x="0"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23787" y="17594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223412"/>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r>
              <a:rPr lang="fr-FR" sz="1050" b="1" dirty="0">
                <a:solidFill>
                  <a:schemeClr val="bg1"/>
                </a:solidFill>
              </a:rPr>
              <a:t>résultats</a:t>
            </a:r>
          </a:p>
        </p:txBody>
      </p:sp>
      <p:sp>
        <p:nvSpPr>
          <p:cNvPr id="19" name="Oval 18"/>
          <p:cNvSpPr/>
          <p:nvPr/>
        </p:nvSpPr>
        <p:spPr>
          <a:xfrm>
            <a:off x="34637" y="12006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0" name="Rectangle 29"/>
          <p:cNvSpPr/>
          <p:nvPr/>
        </p:nvSpPr>
        <p:spPr>
          <a:xfrm>
            <a:off x="1600200" y="975647"/>
            <a:ext cx="4639753" cy="25202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fr-FR" sz="1050" dirty="0"/>
              <a:t>Base de données à classes multiples téléchargée à partir du site </a:t>
            </a:r>
            <a:r>
              <a:rPr lang="fr-FR" sz="1050" dirty="0" err="1"/>
              <a:t>Kaggle</a:t>
            </a:r>
            <a:endParaRPr lang="fr-FR" sz="1050" dirty="0"/>
          </a:p>
        </p:txBody>
      </p:sp>
      <p:pic>
        <p:nvPicPr>
          <p:cNvPr id="3" name="Image 2">
            <a:extLst>
              <a:ext uri="{FF2B5EF4-FFF2-40B4-BE49-F238E27FC236}">
                <a16:creationId xmlns:a16="http://schemas.microsoft.com/office/drawing/2014/main" id="{FE596FCB-D4DB-A95E-5B20-9166B1DF66B4}"/>
              </a:ext>
            </a:extLst>
          </p:cNvPr>
          <p:cNvPicPr>
            <a:picLocks noChangeAspect="1"/>
          </p:cNvPicPr>
          <p:nvPr/>
        </p:nvPicPr>
        <p:blipFill>
          <a:blip r:embed="rId3"/>
          <a:stretch>
            <a:fillRect/>
          </a:stretch>
        </p:blipFill>
        <p:spPr>
          <a:xfrm>
            <a:off x="1947791" y="2098037"/>
            <a:ext cx="6556611" cy="2823446"/>
          </a:xfrm>
          <a:prstGeom prst="rect">
            <a:avLst/>
          </a:prstGeom>
        </p:spPr>
      </p:pic>
      <p:sp>
        <p:nvSpPr>
          <p:cNvPr id="21" name="ZoneTexte 20">
            <a:extLst>
              <a:ext uri="{FF2B5EF4-FFF2-40B4-BE49-F238E27FC236}">
                <a16:creationId xmlns:a16="http://schemas.microsoft.com/office/drawing/2014/main" id="{42F65985-C4A7-4502-96AF-6E434194C25B}"/>
              </a:ext>
            </a:extLst>
          </p:cNvPr>
          <p:cNvSpPr txBox="1"/>
          <p:nvPr/>
        </p:nvSpPr>
        <p:spPr>
          <a:xfrm>
            <a:off x="2555600" y="1339273"/>
            <a:ext cx="4619296" cy="25391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PPr>
            <a:lvl1pPr>
              <a:defRPr sz="105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7023 images d’examens IRM, d’une taille de 156 Mo</a:t>
            </a:r>
          </a:p>
        </p:txBody>
      </p:sp>
      <p:sp>
        <p:nvSpPr>
          <p:cNvPr id="22" name="ZoneTexte 21">
            <a:extLst>
              <a:ext uri="{FF2B5EF4-FFF2-40B4-BE49-F238E27FC236}">
                <a16:creationId xmlns:a16="http://schemas.microsoft.com/office/drawing/2014/main" id="{444C84ED-3A91-4439-8B87-42096619AE9C}"/>
              </a:ext>
            </a:extLst>
          </p:cNvPr>
          <p:cNvSpPr txBox="1"/>
          <p:nvPr/>
        </p:nvSpPr>
        <p:spPr>
          <a:xfrm>
            <a:off x="4048131" y="1794244"/>
            <a:ext cx="4503516" cy="25391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RPr/>
            </a:defPPr>
            <a:lvl1pPr>
              <a:defRPr sz="105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Tumeur </a:t>
            </a:r>
            <a:r>
              <a:rPr lang="fr-FR" b="1" dirty="0">
                <a:solidFill>
                  <a:srgbClr val="C00000"/>
                </a:solidFill>
              </a:rPr>
              <a:t>hypophysaire</a:t>
            </a:r>
            <a:r>
              <a:rPr lang="fr-FR" dirty="0"/>
              <a:t> , </a:t>
            </a:r>
            <a:r>
              <a:rPr lang="fr-FR" b="1" dirty="0">
                <a:solidFill>
                  <a:srgbClr val="C00000"/>
                </a:solidFill>
              </a:rPr>
              <a:t>pas de tumeur </a:t>
            </a:r>
            <a:r>
              <a:rPr lang="fr-FR" dirty="0"/>
              <a:t>, </a:t>
            </a:r>
            <a:r>
              <a:rPr lang="fr-FR" b="1" dirty="0">
                <a:solidFill>
                  <a:srgbClr val="C00000"/>
                </a:solidFill>
              </a:rPr>
              <a:t>gliome</a:t>
            </a:r>
            <a:r>
              <a:rPr lang="fr-FR" dirty="0"/>
              <a:t>,  et </a:t>
            </a:r>
            <a:r>
              <a:rPr lang="fr-FR" b="1" dirty="0">
                <a:solidFill>
                  <a:srgbClr val="C00000"/>
                </a:solidFill>
              </a:rPr>
              <a:t>méningiome </a:t>
            </a:r>
          </a:p>
        </p:txBody>
      </p:sp>
      <p:sp>
        <p:nvSpPr>
          <p:cNvPr id="2" name="ZoneTexte 1">
            <a:extLst>
              <a:ext uri="{FF2B5EF4-FFF2-40B4-BE49-F238E27FC236}">
                <a16:creationId xmlns:a16="http://schemas.microsoft.com/office/drawing/2014/main" id="{E35DD525-2F48-F2E7-435A-9DA845C053C3}"/>
              </a:ext>
            </a:extLst>
          </p:cNvPr>
          <p:cNvSpPr txBox="1"/>
          <p:nvPr/>
        </p:nvSpPr>
        <p:spPr>
          <a:xfrm>
            <a:off x="2263229" y="249043"/>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23180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F249A99-0A06-4292-A20B-3EA9DF5EAB30}"/>
              </a:ext>
            </a:extLst>
          </p:cNvPr>
          <p:cNvSpPr/>
          <p:nvPr/>
        </p:nvSpPr>
        <p:spPr>
          <a:xfrm>
            <a:off x="4120" y="783727"/>
            <a:ext cx="3345873" cy="4535695"/>
          </a:xfrm>
          <a:prstGeom prst="rect">
            <a:avLst/>
          </a:prstGeom>
          <a:solidFill>
            <a:srgbClr val="EFEFE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0" name="Rectangle 9"/>
          <p:cNvSpPr/>
          <p:nvPr/>
        </p:nvSpPr>
        <p:spPr>
          <a:xfrm>
            <a:off x="682903" y="2116537"/>
            <a:ext cx="1487437" cy="6321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PLAN</a:t>
            </a:r>
          </a:p>
        </p:txBody>
      </p:sp>
      <p:sp>
        <p:nvSpPr>
          <p:cNvPr id="11" name="Rectangle 10"/>
          <p:cNvSpPr/>
          <p:nvPr/>
        </p:nvSpPr>
        <p:spPr>
          <a:xfrm>
            <a:off x="2614371" y="540595"/>
            <a:ext cx="823004" cy="4268218"/>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rgbClr val="0070C0"/>
              </a:solidFill>
            </a:endParaRPr>
          </a:p>
        </p:txBody>
      </p:sp>
      <p:sp>
        <p:nvSpPr>
          <p:cNvPr id="12" name="TextBox 11"/>
          <p:cNvSpPr txBox="1"/>
          <p:nvPr/>
        </p:nvSpPr>
        <p:spPr>
          <a:xfrm>
            <a:off x="2828138" y="619135"/>
            <a:ext cx="264623" cy="553998"/>
          </a:xfrm>
          <a:prstGeom prst="rect">
            <a:avLst/>
          </a:prstGeom>
          <a:noFill/>
        </p:spPr>
        <p:txBody>
          <a:bodyPr wrap="square" rtlCol="0">
            <a:spAutoFit/>
          </a:bodyPr>
          <a:lstStyle/>
          <a:p>
            <a:r>
              <a:rPr lang="fr-FR" sz="3000" b="1" dirty="0">
                <a:solidFill>
                  <a:schemeClr val="bg1"/>
                </a:solidFill>
              </a:rPr>
              <a:t>1</a:t>
            </a:r>
          </a:p>
        </p:txBody>
      </p:sp>
      <p:sp>
        <p:nvSpPr>
          <p:cNvPr id="13" name="TextBox 12"/>
          <p:cNvSpPr txBox="1"/>
          <p:nvPr/>
        </p:nvSpPr>
        <p:spPr>
          <a:xfrm>
            <a:off x="2846603" y="1151586"/>
            <a:ext cx="264623" cy="553998"/>
          </a:xfrm>
          <a:prstGeom prst="rect">
            <a:avLst/>
          </a:prstGeom>
          <a:noFill/>
        </p:spPr>
        <p:txBody>
          <a:bodyPr wrap="square" rtlCol="0">
            <a:spAutoFit/>
          </a:bodyPr>
          <a:lstStyle/>
          <a:p>
            <a:r>
              <a:rPr lang="fr-FR" sz="3000" b="1" dirty="0">
                <a:solidFill>
                  <a:schemeClr val="bg1"/>
                </a:solidFill>
              </a:rPr>
              <a:t>2</a:t>
            </a:r>
          </a:p>
        </p:txBody>
      </p:sp>
      <p:sp>
        <p:nvSpPr>
          <p:cNvPr id="14" name="TextBox 13"/>
          <p:cNvSpPr txBox="1"/>
          <p:nvPr/>
        </p:nvSpPr>
        <p:spPr>
          <a:xfrm>
            <a:off x="2839769" y="1722188"/>
            <a:ext cx="264623" cy="553998"/>
          </a:xfrm>
          <a:prstGeom prst="rect">
            <a:avLst/>
          </a:prstGeom>
          <a:noFill/>
        </p:spPr>
        <p:txBody>
          <a:bodyPr wrap="square" rtlCol="0">
            <a:spAutoFit/>
          </a:bodyPr>
          <a:lstStyle/>
          <a:p>
            <a:r>
              <a:rPr lang="fr-FR" sz="3000" b="1" dirty="0">
                <a:solidFill>
                  <a:schemeClr val="bg1"/>
                </a:solidFill>
              </a:rPr>
              <a:t>3</a:t>
            </a:r>
          </a:p>
        </p:txBody>
      </p:sp>
      <p:sp>
        <p:nvSpPr>
          <p:cNvPr id="15" name="TextBox 14"/>
          <p:cNvSpPr txBox="1"/>
          <p:nvPr/>
        </p:nvSpPr>
        <p:spPr>
          <a:xfrm>
            <a:off x="2846881" y="2314946"/>
            <a:ext cx="264623" cy="553998"/>
          </a:xfrm>
          <a:prstGeom prst="rect">
            <a:avLst/>
          </a:prstGeom>
          <a:noFill/>
        </p:spPr>
        <p:txBody>
          <a:bodyPr wrap="square" rtlCol="0">
            <a:spAutoFit/>
          </a:bodyPr>
          <a:lstStyle/>
          <a:p>
            <a:r>
              <a:rPr lang="fr-FR" sz="3000" b="1" dirty="0">
                <a:solidFill>
                  <a:schemeClr val="bg1"/>
                </a:solidFill>
              </a:rPr>
              <a:t>4</a:t>
            </a:r>
          </a:p>
        </p:txBody>
      </p:sp>
      <p:sp>
        <p:nvSpPr>
          <p:cNvPr id="16" name="TextBox 15"/>
          <p:cNvSpPr txBox="1"/>
          <p:nvPr/>
        </p:nvSpPr>
        <p:spPr>
          <a:xfrm>
            <a:off x="2849986" y="3007881"/>
            <a:ext cx="264623" cy="553998"/>
          </a:xfrm>
          <a:prstGeom prst="rect">
            <a:avLst/>
          </a:prstGeom>
          <a:noFill/>
        </p:spPr>
        <p:txBody>
          <a:bodyPr wrap="square" rtlCol="0">
            <a:spAutoFit/>
          </a:bodyPr>
          <a:lstStyle/>
          <a:p>
            <a:r>
              <a:rPr lang="fr-FR" sz="3000" b="1" dirty="0">
                <a:solidFill>
                  <a:schemeClr val="bg1"/>
                </a:solidFill>
              </a:rPr>
              <a:t>5</a:t>
            </a:r>
          </a:p>
        </p:txBody>
      </p:sp>
      <p:sp>
        <p:nvSpPr>
          <p:cNvPr id="17" name="TextBox 16"/>
          <p:cNvSpPr txBox="1"/>
          <p:nvPr/>
        </p:nvSpPr>
        <p:spPr>
          <a:xfrm>
            <a:off x="2840047" y="3528012"/>
            <a:ext cx="264623" cy="553998"/>
          </a:xfrm>
          <a:prstGeom prst="rect">
            <a:avLst/>
          </a:prstGeom>
          <a:noFill/>
        </p:spPr>
        <p:txBody>
          <a:bodyPr wrap="square" rtlCol="0">
            <a:spAutoFit/>
          </a:bodyPr>
          <a:lstStyle/>
          <a:p>
            <a:r>
              <a:rPr lang="fr-FR" sz="3000" b="1" dirty="0">
                <a:solidFill>
                  <a:schemeClr val="bg1"/>
                </a:solidFill>
              </a:rPr>
              <a:t>6</a:t>
            </a:r>
          </a:p>
        </p:txBody>
      </p:sp>
      <p:sp>
        <p:nvSpPr>
          <p:cNvPr id="19" name="TextBox 18"/>
          <p:cNvSpPr txBox="1"/>
          <p:nvPr/>
        </p:nvSpPr>
        <p:spPr>
          <a:xfrm>
            <a:off x="3563760" y="736936"/>
            <a:ext cx="3519524" cy="307777"/>
          </a:xfrm>
          <a:prstGeom prst="rect">
            <a:avLst/>
          </a:prstGeom>
          <a:noFill/>
        </p:spPr>
        <p:txBody>
          <a:bodyPr wrap="square" rtlCol="0">
            <a:spAutoFit/>
          </a:bodyPr>
          <a:lstStyle/>
          <a:p>
            <a:r>
              <a:rPr lang="fr-FR" b="1" dirty="0"/>
              <a:t>Introduction</a:t>
            </a:r>
          </a:p>
        </p:txBody>
      </p:sp>
      <p:sp>
        <p:nvSpPr>
          <p:cNvPr id="20" name="TextBox 19"/>
          <p:cNvSpPr txBox="1"/>
          <p:nvPr/>
        </p:nvSpPr>
        <p:spPr>
          <a:xfrm>
            <a:off x="3563760" y="1859171"/>
            <a:ext cx="5206611" cy="523220"/>
          </a:xfrm>
          <a:prstGeom prst="rect">
            <a:avLst/>
          </a:prstGeom>
          <a:noFill/>
        </p:spPr>
        <p:txBody>
          <a:bodyPr wrap="square" rtlCol="0">
            <a:spAutoFit/>
          </a:bodyPr>
          <a:lstStyle/>
          <a:p>
            <a:r>
              <a:rPr lang="fr-FR" b="1" dirty="0"/>
              <a:t>Etat de l’art</a:t>
            </a:r>
          </a:p>
          <a:p>
            <a:endParaRPr lang="fr-FR" b="1" dirty="0"/>
          </a:p>
        </p:txBody>
      </p:sp>
      <p:sp>
        <p:nvSpPr>
          <p:cNvPr id="21" name="TextBox 20"/>
          <p:cNvSpPr txBox="1"/>
          <p:nvPr/>
        </p:nvSpPr>
        <p:spPr>
          <a:xfrm>
            <a:off x="3563760" y="1286409"/>
            <a:ext cx="4513762" cy="307777"/>
          </a:xfrm>
          <a:prstGeom prst="rect">
            <a:avLst/>
          </a:prstGeom>
          <a:noFill/>
        </p:spPr>
        <p:txBody>
          <a:bodyPr wrap="square" rtlCol="0">
            <a:spAutoFit/>
          </a:bodyPr>
          <a:lstStyle/>
          <a:p>
            <a:r>
              <a:rPr lang="fr-FR" b="1" dirty="0"/>
              <a:t>Problématiques et objectives</a:t>
            </a:r>
            <a:r>
              <a:rPr lang="fr-FR" sz="1050" dirty="0"/>
              <a:t> </a:t>
            </a:r>
          </a:p>
        </p:txBody>
      </p:sp>
      <p:sp>
        <p:nvSpPr>
          <p:cNvPr id="22" name="TextBox 21"/>
          <p:cNvSpPr txBox="1"/>
          <p:nvPr/>
        </p:nvSpPr>
        <p:spPr>
          <a:xfrm>
            <a:off x="3563760" y="3186429"/>
            <a:ext cx="4513762" cy="523220"/>
          </a:xfrm>
          <a:prstGeom prst="rect">
            <a:avLst/>
          </a:prstGeom>
          <a:noFill/>
        </p:spPr>
        <p:txBody>
          <a:bodyPr wrap="square" rtlCol="0">
            <a:spAutoFit/>
          </a:bodyPr>
          <a:lstStyle/>
          <a:p>
            <a:r>
              <a:rPr lang="fr-FR" b="1" dirty="0"/>
              <a:t>Machines à vecteurs de support</a:t>
            </a:r>
          </a:p>
          <a:p>
            <a:endParaRPr lang="fr-FR" b="1" dirty="0"/>
          </a:p>
        </p:txBody>
      </p:sp>
      <p:sp>
        <p:nvSpPr>
          <p:cNvPr id="25" name="TextBox 24"/>
          <p:cNvSpPr txBox="1"/>
          <p:nvPr/>
        </p:nvSpPr>
        <p:spPr>
          <a:xfrm>
            <a:off x="3563760" y="2481687"/>
            <a:ext cx="4513762" cy="738664"/>
          </a:xfrm>
          <a:prstGeom prst="rect">
            <a:avLst/>
          </a:prstGeom>
          <a:noFill/>
        </p:spPr>
        <p:txBody>
          <a:bodyPr wrap="square" rtlCol="0">
            <a:spAutoFit/>
          </a:bodyPr>
          <a:lstStyle/>
          <a:p>
            <a:r>
              <a:rPr lang="fr-FR" b="1" dirty="0"/>
              <a:t>Généralités sur la classification des tumeurs célébrables </a:t>
            </a:r>
          </a:p>
          <a:p>
            <a:endParaRPr lang="fr-FR" b="1" dirty="0"/>
          </a:p>
        </p:txBody>
      </p:sp>
      <p:sp>
        <p:nvSpPr>
          <p:cNvPr id="27" name="TextBox 21">
            <a:extLst>
              <a:ext uri="{FF2B5EF4-FFF2-40B4-BE49-F238E27FC236}">
                <a16:creationId xmlns:a16="http://schemas.microsoft.com/office/drawing/2014/main" id="{F3790AE3-3B08-439E-9954-A24528073838}"/>
              </a:ext>
            </a:extLst>
          </p:cNvPr>
          <p:cNvSpPr txBox="1"/>
          <p:nvPr/>
        </p:nvSpPr>
        <p:spPr>
          <a:xfrm>
            <a:off x="3575669" y="3737282"/>
            <a:ext cx="4513762" cy="523220"/>
          </a:xfrm>
          <a:prstGeom prst="rect">
            <a:avLst/>
          </a:prstGeom>
          <a:noFill/>
        </p:spPr>
        <p:txBody>
          <a:bodyPr wrap="square" rtlCol="0">
            <a:spAutoFit/>
          </a:bodyPr>
          <a:lstStyle/>
          <a:p>
            <a:r>
              <a:rPr lang="fr-FR" b="1" dirty="0"/>
              <a:t>Méthodologie , Implémentation et résultats</a:t>
            </a:r>
          </a:p>
          <a:p>
            <a:endParaRPr lang="fr-FR" b="1" dirty="0"/>
          </a:p>
        </p:txBody>
      </p:sp>
      <p:sp>
        <p:nvSpPr>
          <p:cNvPr id="3" name="TextBox 16">
            <a:extLst>
              <a:ext uri="{FF2B5EF4-FFF2-40B4-BE49-F238E27FC236}">
                <a16:creationId xmlns:a16="http://schemas.microsoft.com/office/drawing/2014/main" id="{ADF85C59-06CE-A399-0093-9D0E451440D7}"/>
              </a:ext>
            </a:extLst>
          </p:cNvPr>
          <p:cNvSpPr txBox="1"/>
          <p:nvPr/>
        </p:nvSpPr>
        <p:spPr>
          <a:xfrm>
            <a:off x="2854153" y="4115545"/>
            <a:ext cx="264623" cy="553998"/>
          </a:xfrm>
          <a:prstGeom prst="rect">
            <a:avLst/>
          </a:prstGeom>
          <a:noFill/>
        </p:spPr>
        <p:txBody>
          <a:bodyPr wrap="square" rtlCol="0">
            <a:spAutoFit/>
          </a:bodyPr>
          <a:lstStyle/>
          <a:p>
            <a:r>
              <a:rPr lang="fr-FR" sz="3000" b="1" dirty="0">
                <a:solidFill>
                  <a:schemeClr val="bg1"/>
                </a:solidFill>
              </a:rPr>
              <a:t>7</a:t>
            </a:r>
          </a:p>
        </p:txBody>
      </p:sp>
      <p:sp>
        <p:nvSpPr>
          <p:cNvPr id="4" name="TextBox 21">
            <a:extLst>
              <a:ext uri="{FF2B5EF4-FFF2-40B4-BE49-F238E27FC236}">
                <a16:creationId xmlns:a16="http://schemas.microsoft.com/office/drawing/2014/main" id="{51E80853-658A-3C5B-E9BA-7C6F3C6583DD}"/>
              </a:ext>
            </a:extLst>
          </p:cNvPr>
          <p:cNvSpPr txBox="1"/>
          <p:nvPr/>
        </p:nvSpPr>
        <p:spPr>
          <a:xfrm>
            <a:off x="3677157" y="4288135"/>
            <a:ext cx="4513762" cy="307777"/>
          </a:xfrm>
          <a:prstGeom prst="rect">
            <a:avLst/>
          </a:prstGeom>
          <a:noFill/>
        </p:spPr>
        <p:txBody>
          <a:bodyPr wrap="square" rtlCol="0">
            <a:spAutoFit/>
          </a:bodyPr>
          <a:lstStyle/>
          <a:p>
            <a:r>
              <a:rPr lang="fr-FR" b="1" dirty="0"/>
              <a:t>Conclusion</a:t>
            </a:r>
          </a:p>
        </p:txBody>
      </p:sp>
    </p:spTree>
    <p:extLst>
      <p:ext uri="{BB962C8B-B14F-4D97-AF65-F5344CB8AC3E}">
        <p14:creationId xmlns:p14="http://schemas.microsoft.com/office/powerpoint/2010/main" val="500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5" grpId="0"/>
      <p:bldP spid="27"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20</a:t>
            </a:fld>
            <a:endParaRPr lang="fr-FR" dirty="0"/>
          </a:p>
        </p:txBody>
      </p:sp>
      <p:sp>
        <p:nvSpPr>
          <p:cNvPr id="8" name="TextBox 7"/>
          <p:cNvSpPr txBox="1"/>
          <p:nvPr/>
        </p:nvSpPr>
        <p:spPr>
          <a:xfrm>
            <a:off x="74749" y="256738"/>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41669" y="192165"/>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031325"/>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r>
              <a:rPr lang="fr-FR" sz="1050" b="1" dirty="0">
                <a:solidFill>
                  <a:schemeClr val="bg1"/>
                </a:solidFill>
              </a:rPr>
              <a:t>résultats</a:t>
            </a:r>
          </a:p>
        </p:txBody>
      </p:sp>
      <p:sp>
        <p:nvSpPr>
          <p:cNvPr id="19" name="Oval 18"/>
          <p:cNvSpPr/>
          <p:nvPr/>
        </p:nvSpPr>
        <p:spPr>
          <a:xfrm>
            <a:off x="34637" y="17721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44BF46FB-78EF-1464-C31F-460D79D7CF8E}"/>
              </a:ext>
            </a:extLst>
          </p:cNvPr>
          <p:cNvSpPr txBox="1"/>
          <p:nvPr/>
        </p:nvSpPr>
        <p:spPr>
          <a:xfrm>
            <a:off x="1540159" y="1034160"/>
            <a:ext cx="2038350" cy="307777"/>
          </a:xfrm>
          <a:prstGeom prst="rect">
            <a:avLst/>
          </a:prstGeom>
          <a:solidFill>
            <a:schemeClr val="accent4">
              <a:lumMod val="20000"/>
              <a:lumOff val="80000"/>
            </a:schemeClr>
          </a:solidFill>
          <a:effectLst>
            <a:glow rad="63500">
              <a:schemeClr val="accent3">
                <a:satMod val="175000"/>
                <a:alpha val="40000"/>
              </a:schemeClr>
            </a:glow>
          </a:effectLst>
        </p:spPr>
        <p:txBody>
          <a:bodyPr wrap="square" rtlCol="0">
            <a:spAutoFit/>
          </a:bodyPr>
          <a:lstStyle>
            <a:defPPr marR="0" lvl="0" algn="l" rtl="0">
              <a:lnSpc>
                <a:spcPct val="100000"/>
              </a:lnSpc>
              <a:spcBef>
                <a:spcPts val="0"/>
              </a:spcBef>
              <a:spcAft>
                <a:spcPts val="0"/>
              </a:spcAft>
            </a:defPPr>
          </a:lstStyle>
          <a:p>
            <a:r>
              <a:rPr lang="fr-FR" dirty="0"/>
              <a:t> Les Outils</a:t>
            </a:r>
          </a:p>
        </p:txBody>
      </p:sp>
      <p:pic>
        <p:nvPicPr>
          <p:cNvPr id="7" name="Image 6">
            <a:extLst>
              <a:ext uri="{FF2B5EF4-FFF2-40B4-BE49-F238E27FC236}">
                <a16:creationId xmlns:a16="http://schemas.microsoft.com/office/drawing/2014/main" id="{E7D8C040-9C7F-91F2-9B2F-6206DD43021C}"/>
              </a:ext>
            </a:extLst>
          </p:cNvPr>
          <p:cNvPicPr>
            <a:picLocks noChangeAspect="1"/>
          </p:cNvPicPr>
          <p:nvPr/>
        </p:nvPicPr>
        <p:blipFill>
          <a:blip r:embed="rId3"/>
          <a:stretch>
            <a:fillRect/>
          </a:stretch>
        </p:blipFill>
        <p:spPr>
          <a:xfrm>
            <a:off x="1433947" y="1495617"/>
            <a:ext cx="1913084" cy="830312"/>
          </a:xfrm>
          <a:prstGeom prst="rect">
            <a:avLst/>
          </a:prstGeom>
        </p:spPr>
      </p:pic>
      <p:pic>
        <p:nvPicPr>
          <p:cNvPr id="15" name="Image 14">
            <a:extLst>
              <a:ext uri="{FF2B5EF4-FFF2-40B4-BE49-F238E27FC236}">
                <a16:creationId xmlns:a16="http://schemas.microsoft.com/office/drawing/2014/main" id="{257B2065-27E4-1ABF-EA0B-26FB6B3BCC7F}"/>
              </a:ext>
            </a:extLst>
          </p:cNvPr>
          <p:cNvPicPr>
            <a:picLocks noChangeAspect="1"/>
          </p:cNvPicPr>
          <p:nvPr/>
        </p:nvPicPr>
        <p:blipFill>
          <a:blip r:embed="rId4"/>
          <a:stretch>
            <a:fillRect/>
          </a:stretch>
        </p:blipFill>
        <p:spPr>
          <a:xfrm>
            <a:off x="3213097" y="1388018"/>
            <a:ext cx="1742785" cy="768269"/>
          </a:xfrm>
          <a:prstGeom prst="rect">
            <a:avLst/>
          </a:prstGeom>
        </p:spPr>
      </p:pic>
      <p:pic>
        <p:nvPicPr>
          <p:cNvPr id="21" name="Image 20">
            <a:extLst>
              <a:ext uri="{FF2B5EF4-FFF2-40B4-BE49-F238E27FC236}">
                <a16:creationId xmlns:a16="http://schemas.microsoft.com/office/drawing/2014/main" id="{2C5625E5-AC71-B992-A776-B8C52B896A45}"/>
              </a:ext>
            </a:extLst>
          </p:cNvPr>
          <p:cNvPicPr>
            <a:picLocks noChangeAspect="1"/>
          </p:cNvPicPr>
          <p:nvPr/>
        </p:nvPicPr>
        <p:blipFill>
          <a:blip r:embed="rId5"/>
          <a:stretch>
            <a:fillRect/>
          </a:stretch>
        </p:blipFill>
        <p:spPr>
          <a:xfrm>
            <a:off x="5027952" y="1310534"/>
            <a:ext cx="913249" cy="913249"/>
          </a:xfrm>
          <a:prstGeom prst="rect">
            <a:avLst/>
          </a:prstGeom>
        </p:spPr>
      </p:pic>
      <p:pic>
        <p:nvPicPr>
          <p:cNvPr id="23" name="Image 22">
            <a:extLst>
              <a:ext uri="{FF2B5EF4-FFF2-40B4-BE49-F238E27FC236}">
                <a16:creationId xmlns:a16="http://schemas.microsoft.com/office/drawing/2014/main" id="{EA4BF9AF-357A-1724-7F96-68A5BBA0F79E}"/>
              </a:ext>
            </a:extLst>
          </p:cNvPr>
          <p:cNvPicPr>
            <a:picLocks noChangeAspect="1"/>
          </p:cNvPicPr>
          <p:nvPr/>
        </p:nvPicPr>
        <p:blipFill>
          <a:blip r:embed="rId6"/>
          <a:stretch>
            <a:fillRect/>
          </a:stretch>
        </p:blipFill>
        <p:spPr>
          <a:xfrm>
            <a:off x="6343158" y="1255236"/>
            <a:ext cx="913249" cy="972212"/>
          </a:xfrm>
          <a:prstGeom prst="rect">
            <a:avLst/>
          </a:prstGeom>
        </p:spPr>
      </p:pic>
      <p:pic>
        <p:nvPicPr>
          <p:cNvPr id="25" name="Image 24">
            <a:extLst>
              <a:ext uri="{FF2B5EF4-FFF2-40B4-BE49-F238E27FC236}">
                <a16:creationId xmlns:a16="http://schemas.microsoft.com/office/drawing/2014/main" id="{449E117E-1201-B466-A375-FA38457EAB89}"/>
              </a:ext>
            </a:extLst>
          </p:cNvPr>
          <p:cNvPicPr>
            <a:picLocks noChangeAspect="1"/>
          </p:cNvPicPr>
          <p:nvPr/>
        </p:nvPicPr>
        <p:blipFill>
          <a:blip r:embed="rId7"/>
          <a:stretch>
            <a:fillRect/>
          </a:stretch>
        </p:blipFill>
        <p:spPr>
          <a:xfrm>
            <a:off x="7317322" y="1180517"/>
            <a:ext cx="1531743" cy="861605"/>
          </a:xfrm>
          <a:prstGeom prst="rect">
            <a:avLst/>
          </a:prstGeom>
        </p:spPr>
      </p:pic>
      <p:sp>
        <p:nvSpPr>
          <p:cNvPr id="26" name="ZoneTexte 25">
            <a:extLst>
              <a:ext uri="{FF2B5EF4-FFF2-40B4-BE49-F238E27FC236}">
                <a16:creationId xmlns:a16="http://schemas.microsoft.com/office/drawing/2014/main" id="{B3382258-4293-8100-30FD-52474D89B3BD}"/>
              </a:ext>
            </a:extLst>
          </p:cNvPr>
          <p:cNvSpPr txBox="1"/>
          <p:nvPr/>
        </p:nvSpPr>
        <p:spPr>
          <a:xfrm>
            <a:off x="1544386" y="2494848"/>
            <a:ext cx="2038350" cy="307777"/>
          </a:xfrm>
          <a:prstGeom prst="rect">
            <a:avLst/>
          </a:prstGeom>
          <a:solidFill>
            <a:schemeClr val="accent4">
              <a:lumMod val="20000"/>
              <a:lumOff val="80000"/>
            </a:schemeClr>
          </a:solidFill>
          <a:effectLst>
            <a:glow rad="63500">
              <a:schemeClr val="accent3">
                <a:satMod val="175000"/>
                <a:alpha val="40000"/>
              </a:schemeClr>
            </a:glow>
          </a:effectLst>
        </p:spPr>
        <p:txBody>
          <a:bodyPr wrap="square" rtlCol="0">
            <a:spAutoFit/>
          </a:bodyPr>
          <a:lstStyle>
            <a:defPPr marR="0" lvl="0" algn="l" rtl="0">
              <a:lnSpc>
                <a:spcPct val="100000"/>
              </a:lnSpc>
              <a:spcBef>
                <a:spcPts val="0"/>
              </a:spcBef>
              <a:spcAft>
                <a:spcPts val="0"/>
              </a:spcAft>
              <a:defRPr/>
            </a:defPPr>
          </a:lstStyle>
          <a:p>
            <a:r>
              <a:rPr lang="fr-FR" dirty="0"/>
              <a:t> Les Bibliothèques</a:t>
            </a:r>
          </a:p>
        </p:txBody>
      </p:sp>
      <p:pic>
        <p:nvPicPr>
          <p:cNvPr id="28" name="Image 27">
            <a:extLst>
              <a:ext uri="{FF2B5EF4-FFF2-40B4-BE49-F238E27FC236}">
                <a16:creationId xmlns:a16="http://schemas.microsoft.com/office/drawing/2014/main" id="{A218994C-A7AF-933A-B4C7-A111209FDDEC}"/>
              </a:ext>
            </a:extLst>
          </p:cNvPr>
          <p:cNvPicPr>
            <a:picLocks noChangeAspect="1"/>
          </p:cNvPicPr>
          <p:nvPr/>
        </p:nvPicPr>
        <p:blipFill>
          <a:blip r:embed="rId8"/>
          <a:stretch>
            <a:fillRect/>
          </a:stretch>
        </p:blipFill>
        <p:spPr>
          <a:xfrm>
            <a:off x="1600200" y="2971545"/>
            <a:ext cx="1450851" cy="652883"/>
          </a:xfrm>
          <a:prstGeom prst="rect">
            <a:avLst/>
          </a:prstGeom>
        </p:spPr>
      </p:pic>
      <p:pic>
        <p:nvPicPr>
          <p:cNvPr id="31" name="Image 30">
            <a:extLst>
              <a:ext uri="{FF2B5EF4-FFF2-40B4-BE49-F238E27FC236}">
                <a16:creationId xmlns:a16="http://schemas.microsoft.com/office/drawing/2014/main" id="{F777F981-D888-8DD5-98ED-96EE78001FAE}"/>
              </a:ext>
            </a:extLst>
          </p:cNvPr>
          <p:cNvPicPr>
            <a:picLocks noChangeAspect="1"/>
          </p:cNvPicPr>
          <p:nvPr/>
        </p:nvPicPr>
        <p:blipFill>
          <a:blip r:embed="rId9"/>
          <a:stretch>
            <a:fillRect/>
          </a:stretch>
        </p:blipFill>
        <p:spPr>
          <a:xfrm>
            <a:off x="3873674" y="2878349"/>
            <a:ext cx="1461218" cy="730609"/>
          </a:xfrm>
          <a:prstGeom prst="rect">
            <a:avLst/>
          </a:prstGeom>
        </p:spPr>
      </p:pic>
      <p:pic>
        <p:nvPicPr>
          <p:cNvPr id="33" name="Image 32">
            <a:extLst>
              <a:ext uri="{FF2B5EF4-FFF2-40B4-BE49-F238E27FC236}">
                <a16:creationId xmlns:a16="http://schemas.microsoft.com/office/drawing/2014/main" id="{386FBEB4-CEFC-A4F1-C470-FF784CB130BC}"/>
              </a:ext>
            </a:extLst>
          </p:cNvPr>
          <p:cNvPicPr>
            <a:picLocks noChangeAspect="1"/>
          </p:cNvPicPr>
          <p:nvPr/>
        </p:nvPicPr>
        <p:blipFill>
          <a:blip r:embed="rId10"/>
          <a:stretch>
            <a:fillRect/>
          </a:stretch>
        </p:blipFill>
        <p:spPr>
          <a:xfrm>
            <a:off x="5484577" y="2669456"/>
            <a:ext cx="1828804" cy="914402"/>
          </a:xfrm>
          <a:prstGeom prst="rect">
            <a:avLst/>
          </a:prstGeom>
        </p:spPr>
      </p:pic>
      <p:pic>
        <p:nvPicPr>
          <p:cNvPr id="35" name="Image 34">
            <a:extLst>
              <a:ext uri="{FF2B5EF4-FFF2-40B4-BE49-F238E27FC236}">
                <a16:creationId xmlns:a16="http://schemas.microsoft.com/office/drawing/2014/main" id="{0F8B5E5D-41A6-D835-E9E7-4DCA9B88F04F}"/>
              </a:ext>
            </a:extLst>
          </p:cNvPr>
          <p:cNvPicPr>
            <a:picLocks noChangeAspect="1"/>
          </p:cNvPicPr>
          <p:nvPr/>
        </p:nvPicPr>
        <p:blipFill>
          <a:blip r:embed="rId11"/>
          <a:stretch>
            <a:fillRect/>
          </a:stretch>
        </p:blipFill>
        <p:spPr>
          <a:xfrm>
            <a:off x="7393441" y="2718564"/>
            <a:ext cx="1110961" cy="598067"/>
          </a:xfrm>
          <a:prstGeom prst="rect">
            <a:avLst/>
          </a:prstGeom>
        </p:spPr>
      </p:pic>
      <p:sp>
        <p:nvSpPr>
          <p:cNvPr id="3" name="ZoneTexte 2">
            <a:extLst>
              <a:ext uri="{FF2B5EF4-FFF2-40B4-BE49-F238E27FC236}">
                <a16:creationId xmlns:a16="http://schemas.microsoft.com/office/drawing/2014/main" id="{986B4C43-8D3E-DEFF-A9D4-5264B30334FC}"/>
              </a:ext>
            </a:extLst>
          </p:cNvPr>
          <p:cNvSpPr txBox="1"/>
          <p:nvPr/>
        </p:nvSpPr>
        <p:spPr>
          <a:xfrm>
            <a:off x="2294029" y="276354"/>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4311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fltVal val="0"/>
                                          </p:val>
                                        </p:tav>
                                        <p:tav tm="100000">
                                          <p:val>
                                            <p:strVal val="#ppt_w"/>
                                          </p:val>
                                        </p:tav>
                                      </p:tavLst>
                                    </p:anim>
                                    <p:anim calcmode="lin" valueType="num">
                                      <p:cBhvr>
                                        <p:cTn id="70" dur="500" fill="hold"/>
                                        <p:tgtEl>
                                          <p:spTgt spid="35"/>
                                        </p:tgtEl>
                                        <p:attrNameLst>
                                          <p:attrName>ppt_h</p:attrName>
                                        </p:attrNameLst>
                                      </p:cBhvr>
                                      <p:tavLst>
                                        <p:tav tm="0">
                                          <p:val>
                                            <p:fltVal val="0"/>
                                          </p:val>
                                        </p:tav>
                                        <p:tav tm="100000">
                                          <p:val>
                                            <p:strVal val="#ppt_h"/>
                                          </p:val>
                                        </p:tav>
                                      </p:tavLst>
                                    </p:anim>
                                    <p:animEffect transition="in" filter="fade">
                                      <p:cBhvr>
                                        <p:cTn id="7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21</a:t>
            </a:fld>
            <a:endParaRPr lang="fr-FR" dirty="0"/>
          </a:p>
        </p:txBody>
      </p:sp>
      <p:sp>
        <p:nvSpPr>
          <p:cNvPr id="8" name="TextBox 7"/>
          <p:cNvSpPr txBox="1"/>
          <p:nvPr/>
        </p:nvSpPr>
        <p:spPr>
          <a:xfrm>
            <a:off x="-10293"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57846" y="170721"/>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2" y="1043136"/>
            <a:ext cx="1243542"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8" name="TextBox 17"/>
          <p:cNvSpPr txBox="1"/>
          <p:nvPr/>
        </p:nvSpPr>
        <p:spPr>
          <a:xfrm>
            <a:off x="85726" y="1154547"/>
            <a:ext cx="1341294" cy="2192908"/>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résultats</a:t>
            </a:r>
          </a:p>
        </p:txBody>
      </p:sp>
      <p:sp>
        <p:nvSpPr>
          <p:cNvPr id="19" name="Oval 18"/>
          <p:cNvSpPr/>
          <p:nvPr/>
        </p:nvSpPr>
        <p:spPr>
          <a:xfrm>
            <a:off x="34637" y="2692394"/>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 name="ZoneTexte 2">
            <a:extLst>
              <a:ext uri="{FF2B5EF4-FFF2-40B4-BE49-F238E27FC236}">
                <a16:creationId xmlns:a16="http://schemas.microsoft.com/office/drawing/2014/main" id="{1D55D481-6F7D-6329-5E8C-138564493ED6}"/>
              </a:ext>
            </a:extLst>
          </p:cNvPr>
          <p:cNvSpPr txBox="1"/>
          <p:nvPr/>
        </p:nvSpPr>
        <p:spPr>
          <a:xfrm>
            <a:off x="1905000" y="1154547"/>
            <a:ext cx="7153275" cy="523220"/>
          </a:xfrm>
          <a:prstGeom prst="rect">
            <a:avLst/>
          </a:prstGeom>
          <a:noFill/>
        </p:spPr>
        <p:txBody>
          <a:bodyPr wrap="square" rtlCol="0">
            <a:spAutoFit/>
          </a:bodyPr>
          <a:lstStyle/>
          <a:p>
            <a:pPr marL="342900" indent="-342900">
              <a:buFont typeface="+mj-lt"/>
              <a:buAutoNum type="arabicPeriod"/>
            </a:pPr>
            <a:endParaRPr lang="fr-FR" dirty="0"/>
          </a:p>
          <a:p>
            <a:endParaRPr lang="fr-FR" dirty="0"/>
          </a:p>
        </p:txBody>
      </p:sp>
      <p:graphicFrame>
        <p:nvGraphicFramePr>
          <p:cNvPr id="4" name="Diagramme 3">
            <a:extLst>
              <a:ext uri="{FF2B5EF4-FFF2-40B4-BE49-F238E27FC236}">
                <a16:creationId xmlns:a16="http://schemas.microsoft.com/office/drawing/2014/main" id="{F52B8DD1-2866-4302-860F-4DD8FC43D506}"/>
              </a:ext>
            </a:extLst>
          </p:cNvPr>
          <p:cNvGraphicFramePr/>
          <p:nvPr>
            <p:extLst>
              <p:ext uri="{D42A27DB-BD31-4B8C-83A1-F6EECF244321}">
                <p14:modId xmlns:p14="http://schemas.microsoft.com/office/powerpoint/2010/main" val="3783766404"/>
              </p:ext>
            </p:extLst>
          </p:nvPr>
        </p:nvGraphicFramePr>
        <p:xfrm>
          <a:off x="1278179" y="1289478"/>
          <a:ext cx="7814732" cy="2613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ZoneTexte 19">
            <a:extLst>
              <a:ext uri="{FF2B5EF4-FFF2-40B4-BE49-F238E27FC236}">
                <a16:creationId xmlns:a16="http://schemas.microsoft.com/office/drawing/2014/main" id="{3C38B929-12F2-414F-A80E-C1E45214E31B}"/>
              </a:ext>
            </a:extLst>
          </p:cNvPr>
          <p:cNvSpPr txBox="1"/>
          <p:nvPr/>
        </p:nvSpPr>
        <p:spPr>
          <a:xfrm>
            <a:off x="1552037" y="927438"/>
            <a:ext cx="462280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158750" indent="0">
              <a:buNone/>
            </a:pPr>
            <a:r>
              <a:rPr lang="fr-FR" dirty="0"/>
              <a:t>Les étapes d’implémentation de SVM</a:t>
            </a:r>
          </a:p>
        </p:txBody>
      </p:sp>
      <p:sp>
        <p:nvSpPr>
          <p:cNvPr id="2" name="ZoneTexte 1">
            <a:extLst>
              <a:ext uri="{FF2B5EF4-FFF2-40B4-BE49-F238E27FC236}">
                <a16:creationId xmlns:a16="http://schemas.microsoft.com/office/drawing/2014/main" id="{E880DB4C-6CA2-90E8-7E8B-CE0C97A4BED3}"/>
              </a:ext>
            </a:extLst>
          </p:cNvPr>
          <p:cNvSpPr txBox="1"/>
          <p:nvPr/>
        </p:nvSpPr>
        <p:spPr>
          <a:xfrm>
            <a:off x="2277468" y="243817"/>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8959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22</a:t>
            </a:fld>
            <a:endParaRPr lang="fr-FR" dirty="0"/>
          </a:p>
        </p:txBody>
      </p:sp>
      <p:sp>
        <p:nvSpPr>
          <p:cNvPr id="8" name="TextBox 7"/>
          <p:cNvSpPr txBox="1"/>
          <p:nvPr/>
        </p:nvSpPr>
        <p:spPr>
          <a:xfrm>
            <a:off x="40589" y="248442"/>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23787" y="17594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10023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354491"/>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p:txBody>
      </p:sp>
      <p:sp>
        <p:nvSpPr>
          <p:cNvPr id="19" name="Oval 18"/>
          <p:cNvSpPr/>
          <p:nvPr/>
        </p:nvSpPr>
        <p:spPr>
          <a:xfrm>
            <a:off x="40589" y="2850592"/>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pic>
        <p:nvPicPr>
          <p:cNvPr id="4" name="Image 3">
            <a:extLst>
              <a:ext uri="{FF2B5EF4-FFF2-40B4-BE49-F238E27FC236}">
                <a16:creationId xmlns:a16="http://schemas.microsoft.com/office/drawing/2014/main" id="{5C4799AE-CC5E-03FE-7ADA-638C93A8315E}"/>
              </a:ext>
            </a:extLst>
          </p:cNvPr>
          <p:cNvPicPr>
            <a:picLocks noChangeAspect="1"/>
          </p:cNvPicPr>
          <p:nvPr/>
        </p:nvPicPr>
        <p:blipFill>
          <a:blip r:embed="rId3"/>
          <a:stretch>
            <a:fillRect/>
          </a:stretch>
        </p:blipFill>
        <p:spPr>
          <a:xfrm>
            <a:off x="1499755" y="1090576"/>
            <a:ext cx="3839606" cy="2345213"/>
          </a:xfrm>
          <a:prstGeom prst="rect">
            <a:avLst/>
          </a:prstGeom>
        </p:spPr>
      </p:pic>
      <p:pic>
        <p:nvPicPr>
          <p:cNvPr id="9" name="Image 8">
            <a:extLst>
              <a:ext uri="{FF2B5EF4-FFF2-40B4-BE49-F238E27FC236}">
                <a16:creationId xmlns:a16="http://schemas.microsoft.com/office/drawing/2014/main" id="{3B512E69-8ED3-7999-F04C-60F79258B03C}"/>
              </a:ext>
            </a:extLst>
          </p:cNvPr>
          <p:cNvPicPr>
            <a:picLocks noChangeAspect="1"/>
          </p:cNvPicPr>
          <p:nvPr/>
        </p:nvPicPr>
        <p:blipFill>
          <a:blip r:embed="rId4"/>
          <a:stretch>
            <a:fillRect/>
          </a:stretch>
        </p:blipFill>
        <p:spPr>
          <a:xfrm>
            <a:off x="5471954" y="2237715"/>
            <a:ext cx="3498864" cy="2592654"/>
          </a:xfrm>
          <a:prstGeom prst="rect">
            <a:avLst/>
          </a:prstGeom>
        </p:spPr>
      </p:pic>
      <p:sp>
        <p:nvSpPr>
          <p:cNvPr id="2" name="ZoneTexte 1">
            <a:extLst>
              <a:ext uri="{FF2B5EF4-FFF2-40B4-BE49-F238E27FC236}">
                <a16:creationId xmlns:a16="http://schemas.microsoft.com/office/drawing/2014/main" id="{58F67C40-2FF7-7073-EC88-6167753B52D2}"/>
              </a:ext>
            </a:extLst>
          </p:cNvPr>
          <p:cNvSpPr txBox="1"/>
          <p:nvPr/>
        </p:nvSpPr>
        <p:spPr>
          <a:xfrm>
            <a:off x="2290620" y="2482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206688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23</a:t>
            </a:fld>
            <a:endParaRPr lang="fr-FR" dirty="0"/>
          </a:p>
        </p:txBody>
      </p:sp>
      <p:sp>
        <p:nvSpPr>
          <p:cNvPr id="8" name="TextBox 7"/>
          <p:cNvSpPr txBox="1"/>
          <p:nvPr/>
        </p:nvSpPr>
        <p:spPr>
          <a:xfrm>
            <a:off x="19564"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973633" y="18976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10023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354491"/>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p:txBody>
      </p:sp>
      <p:sp>
        <p:nvSpPr>
          <p:cNvPr id="19" name="Oval 18"/>
          <p:cNvSpPr/>
          <p:nvPr/>
        </p:nvSpPr>
        <p:spPr>
          <a:xfrm>
            <a:off x="44569" y="3277975"/>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667457F7-01C2-837D-9365-47CA7576A779}"/>
              </a:ext>
            </a:extLst>
          </p:cNvPr>
          <p:cNvSpPr txBox="1"/>
          <p:nvPr/>
        </p:nvSpPr>
        <p:spPr>
          <a:xfrm>
            <a:off x="1729681" y="1018249"/>
            <a:ext cx="664845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PPr>
            <a:lvl1pPr marL="158750" indent="0">
              <a:buNone/>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Résultat du Classification avec l’architecture un-contre-tous (One-vs-all)</a:t>
            </a:r>
          </a:p>
        </p:txBody>
      </p:sp>
      <p:pic>
        <p:nvPicPr>
          <p:cNvPr id="7" name="Image 6">
            <a:extLst>
              <a:ext uri="{FF2B5EF4-FFF2-40B4-BE49-F238E27FC236}">
                <a16:creationId xmlns:a16="http://schemas.microsoft.com/office/drawing/2014/main" id="{F38ACC49-E601-7D18-66CE-4A7651C30D57}"/>
              </a:ext>
            </a:extLst>
          </p:cNvPr>
          <p:cNvPicPr>
            <a:picLocks noChangeAspect="1"/>
          </p:cNvPicPr>
          <p:nvPr/>
        </p:nvPicPr>
        <p:blipFill>
          <a:blip r:embed="rId3"/>
          <a:stretch>
            <a:fillRect/>
          </a:stretch>
        </p:blipFill>
        <p:spPr>
          <a:xfrm>
            <a:off x="1819275" y="1601676"/>
            <a:ext cx="2885956" cy="2379648"/>
          </a:xfrm>
          <a:prstGeom prst="rect">
            <a:avLst/>
          </a:prstGeom>
        </p:spPr>
      </p:pic>
      <p:pic>
        <p:nvPicPr>
          <p:cNvPr id="20" name="Image 19">
            <a:extLst>
              <a:ext uri="{FF2B5EF4-FFF2-40B4-BE49-F238E27FC236}">
                <a16:creationId xmlns:a16="http://schemas.microsoft.com/office/drawing/2014/main" id="{FB6BC413-8952-C1F4-E767-E7718E149CAD}"/>
              </a:ext>
            </a:extLst>
          </p:cNvPr>
          <p:cNvPicPr>
            <a:picLocks noChangeAspect="1"/>
          </p:cNvPicPr>
          <p:nvPr/>
        </p:nvPicPr>
        <p:blipFill>
          <a:blip r:embed="rId4"/>
          <a:stretch>
            <a:fillRect/>
          </a:stretch>
        </p:blipFill>
        <p:spPr>
          <a:xfrm>
            <a:off x="4941410" y="1887323"/>
            <a:ext cx="3867690" cy="1905266"/>
          </a:xfrm>
          <a:prstGeom prst="rect">
            <a:avLst/>
          </a:prstGeom>
        </p:spPr>
      </p:pic>
      <p:sp>
        <p:nvSpPr>
          <p:cNvPr id="3" name="ZoneTexte 2">
            <a:extLst>
              <a:ext uri="{FF2B5EF4-FFF2-40B4-BE49-F238E27FC236}">
                <a16:creationId xmlns:a16="http://schemas.microsoft.com/office/drawing/2014/main" id="{F4FBF96D-5818-D41C-CE40-6A75DC8BEEBA}"/>
              </a:ext>
            </a:extLst>
          </p:cNvPr>
          <p:cNvSpPr txBox="1"/>
          <p:nvPr/>
        </p:nvSpPr>
        <p:spPr>
          <a:xfrm>
            <a:off x="2290620" y="2482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758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24</a:t>
            </a:fld>
            <a:endParaRPr lang="fr-FR" dirty="0"/>
          </a:p>
        </p:txBody>
      </p:sp>
      <p:sp>
        <p:nvSpPr>
          <p:cNvPr id="8" name="TextBox 7"/>
          <p:cNvSpPr txBox="1"/>
          <p:nvPr/>
        </p:nvSpPr>
        <p:spPr>
          <a:xfrm>
            <a:off x="180110" y="260933"/>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112968" y="18976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10023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677656"/>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p:txBody>
      </p:sp>
      <p:sp>
        <p:nvSpPr>
          <p:cNvPr id="19" name="Oval 18"/>
          <p:cNvSpPr/>
          <p:nvPr/>
        </p:nvSpPr>
        <p:spPr>
          <a:xfrm>
            <a:off x="49357" y="3625844"/>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667457F7-01C2-837D-9365-47CA7576A779}"/>
              </a:ext>
            </a:extLst>
          </p:cNvPr>
          <p:cNvSpPr txBox="1"/>
          <p:nvPr/>
        </p:nvSpPr>
        <p:spPr>
          <a:xfrm>
            <a:off x="1819275" y="1043135"/>
            <a:ext cx="664845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RPr/>
            </a:defPPr>
            <a:lvl1pPr marL="158750" indent="0">
              <a:buNone/>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Résultat du Classification avec l’architecture un-contre-tous (One-vs-all)</a:t>
            </a:r>
          </a:p>
        </p:txBody>
      </p:sp>
      <p:pic>
        <p:nvPicPr>
          <p:cNvPr id="4" name="Image 3">
            <a:extLst>
              <a:ext uri="{FF2B5EF4-FFF2-40B4-BE49-F238E27FC236}">
                <a16:creationId xmlns:a16="http://schemas.microsoft.com/office/drawing/2014/main" id="{34B60D2C-0076-C966-9E4B-C14435F33C35}"/>
              </a:ext>
            </a:extLst>
          </p:cNvPr>
          <p:cNvPicPr>
            <a:picLocks noChangeAspect="1"/>
          </p:cNvPicPr>
          <p:nvPr/>
        </p:nvPicPr>
        <p:blipFill>
          <a:blip r:embed="rId3"/>
          <a:stretch>
            <a:fillRect/>
          </a:stretch>
        </p:blipFill>
        <p:spPr>
          <a:xfrm>
            <a:off x="1482820" y="1363590"/>
            <a:ext cx="3660680" cy="3598282"/>
          </a:xfrm>
          <a:prstGeom prst="rect">
            <a:avLst/>
          </a:prstGeom>
        </p:spPr>
      </p:pic>
      <p:pic>
        <p:nvPicPr>
          <p:cNvPr id="15" name="Image 14">
            <a:extLst>
              <a:ext uri="{FF2B5EF4-FFF2-40B4-BE49-F238E27FC236}">
                <a16:creationId xmlns:a16="http://schemas.microsoft.com/office/drawing/2014/main" id="{6A8DD77A-A1CB-33E5-C7A0-B2AE6FA9846F}"/>
              </a:ext>
            </a:extLst>
          </p:cNvPr>
          <p:cNvPicPr>
            <a:picLocks noChangeAspect="1"/>
          </p:cNvPicPr>
          <p:nvPr/>
        </p:nvPicPr>
        <p:blipFill>
          <a:blip r:embed="rId4"/>
          <a:stretch>
            <a:fillRect/>
          </a:stretch>
        </p:blipFill>
        <p:spPr>
          <a:xfrm>
            <a:off x="5063579" y="1402715"/>
            <a:ext cx="4031064" cy="3241618"/>
          </a:xfrm>
          <a:prstGeom prst="rect">
            <a:avLst/>
          </a:prstGeom>
        </p:spPr>
      </p:pic>
      <p:sp>
        <p:nvSpPr>
          <p:cNvPr id="3" name="ZoneTexte 2">
            <a:extLst>
              <a:ext uri="{FF2B5EF4-FFF2-40B4-BE49-F238E27FC236}">
                <a16:creationId xmlns:a16="http://schemas.microsoft.com/office/drawing/2014/main" id="{04ED8934-0C53-B4DC-777B-B287111B3F6C}"/>
              </a:ext>
            </a:extLst>
          </p:cNvPr>
          <p:cNvSpPr txBox="1"/>
          <p:nvPr/>
        </p:nvSpPr>
        <p:spPr>
          <a:xfrm>
            <a:off x="2286967" y="224645"/>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9775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25</a:t>
            </a:fld>
            <a:endParaRPr lang="fr-FR" dirty="0"/>
          </a:p>
        </p:txBody>
      </p:sp>
      <p:sp>
        <p:nvSpPr>
          <p:cNvPr id="8" name="TextBox 7"/>
          <p:cNvSpPr txBox="1"/>
          <p:nvPr/>
        </p:nvSpPr>
        <p:spPr>
          <a:xfrm>
            <a:off x="85801" y="245865"/>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23787" y="183896"/>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10023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677656"/>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p:txBody>
      </p:sp>
      <p:sp>
        <p:nvSpPr>
          <p:cNvPr id="19" name="Oval 18"/>
          <p:cNvSpPr/>
          <p:nvPr/>
        </p:nvSpPr>
        <p:spPr>
          <a:xfrm>
            <a:off x="49357" y="3625844"/>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667457F7-01C2-837D-9365-47CA7576A779}"/>
              </a:ext>
            </a:extLst>
          </p:cNvPr>
          <p:cNvSpPr txBox="1"/>
          <p:nvPr/>
        </p:nvSpPr>
        <p:spPr>
          <a:xfrm>
            <a:off x="1819275" y="1043135"/>
            <a:ext cx="664845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RPr/>
            </a:defPPr>
            <a:lvl1pPr marL="158750" indent="0">
              <a:buNone/>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Résultat du Classification avec l’architecture Un contre un (one vs. one)</a:t>
            </a:r>
          </a:p>
        </p:txBody>
      </p:sp>
      <p:pic>
        <p:nvPicPr>
          <p:cNvPr id="4" name="Image 3">
            <a:extLst>
              <a:ext uri="{FF2B5EF4-FFF2-40B4-BE49-F238E27FC236}">
                <a16:creationId xmlns:a16="http://schemas.microsoft.com/office/drawing/2014/main" id="{B6694EC3-4B13-FB28-5A4B-8F9F296B5B37}"/>
              </a:ext>
            </a:extLst>
          </p:cNvPr>
          <p:cNvPicPr>
            <a:picLocks noChangeAspect="1"/>
          </p:cNvPicPr>
          <p:nvPr/>
        </p:nvPicPr>
        <p:blipFill>
          <a:blip r:embed="rId3"/>
          <a:stretch>
            <a:fillRect/>
          </a:stretch>
        </p:blipFill>
        <p:spPr>
          <a:xfrm>
            <a:off x="1557618" y="1394965"/>
            <a:ext cx="3600930" cy="2872097"/>
          </a:xfrm>
          <a:prstGeom prst="rect">
            <a:avLst/>
          </a:prstGeom>
        </p:spPr>
      </p:pic>
      <p:pic>
        <p:nvPicPr>
          <p:cNvPr id="15" name="Image 14">
            <a:extLst>
              <a:ext uri="{FF2B5EF4-FFF2-40B4-BE49-F238E27FC236}">
                <a16:creationId xmlns:a16="http://schemas.microsoft.com/office/drawing/2014/main" id="{B71C4C1D-2CF6-A626-5C79-A4253FC75EF2}"/>
              </a:ext>
            </a:extLst>
          </p:cNvPr>
          <p:cNvPicPr>
            <a:picLocks noChangeAspect="1"/>
          </p:cNvPicPr>
          <p:nvPr/>
        </p:nvPicPr>
        <p:blipFill>
          <a:blip r:embed="rId4"/>
          <a:stretch>
            <a:fillRect/>
          </a:stretch>
        </p:blipFill>
        <p:spPr>
          <a:xfrm>
            <a:off x="5493712" y="2182796"/>
            <a:ext cx="3600931" cy="1649407"/>
          </a:xfrm>
          <a:prstGeom prst="rect">
            <a:avLst/>
          </a:prstGeom>
        </p:spPr>
      </p:pic>
      <p:sp>
        <p:nvSpPr>
          <p:cNvPr id="3" name="ZoneTexte 2">
            <a:extLst>
              <a:ext uri="{FF2B5EF4-FFF2-40B4-BE49-F238E27FC236}">
                <a16:creationId xmlns:a16="http://schemas.microsoft.com/office/drawing/2014/main" id="{C917BD5F-F472-2580-012B-F4586706F3AC}"/>
              </a:ext>
            </a:extLst>
          </p:cNvPr>
          <p:cNvSpPr txBox="1"/>
          <p:nvPr/>
        </p:nvSpPr>
        <p:spPr>
          <a:xfrm>
            <a:off x="2260653" y="245865"/>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96043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26</a:t>
            </a:fld>
            <a:endParaRPr lang="fr-FR" dirty="0"/>
          </a:p>
        </p:txBody>
      </p:sp>
      <p:sp>
        <p:nvSpPr>
          <p:cNvPr id="8" name="TextBox 7"/>
          <p:cNvSpPr txBox="1"/>
          <p:nvPr/>
        </p:nvSpPr>
        <p:spPr>
          <a:xfrm>
            <a:off x="19564" y="240887"/>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23787" y="18976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100239"/>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677656"/>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p:txBody>
      </p:sp>
      <p:sp>
        <p:nvSpPr>
          <p:cNvPr id="19" name="Oval 18"/>
          <p:cNvSpPr/>
          <p:nvPr/>
        </p:nvSpPr>
        <p:spPr>
          <a:xfrm>
            <a:off x="49357" y="3625844"/>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667457F7-01C2-837D-9365-47CA7576A779}"/>
              </a:ext>
            </a:extLst>
          </p:cNvPr>
          <p:cNvSpPr txBox="1"/>
          <p:nvPr/>
        </p:nvSpPr>
        <p:spPr>
          <a:xfrm>
            <a:off x="1729681" y="915326"/>
            <a:ext cx="664845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RPr/>
            </a:defPPr>
            <a:lvl1pPr marL="158750" indent="0">
              <a:buNone/>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Résultat du Classification avec l’architecture Un contre un (one vs. one)</a:t>
            </a:r>
          </a:p>
        </p:txBody>
      </p:sp>
      <p:pic>
        <p:nvPicPr>
          <p:cNvPr id="7" name="Image 6">
            <a:extLst>
              <a:ext uri="{FF2B5EF4-FFF2-40B4-BE49-F238E27FC236}">
                <a16:creationId xmlns:a16="http://schemas.microsoft.com/office/drawing/2014/main" id="{254090B7-7CC3-A898-0E01-66F31E129AC4}"/>
              </a:ext>
            </a:extLst>
          </p:cNvPr>
          <p:cNvPicPr>
            <a:picLocks noChangeAspect="1"/>
          </p:cNvPicPr>
          <p:nvPr/>
        </p:nvPicPr>
        <p:blipFill>
          <a:blip r:embed="rId3"/>
          <a:stretch>
            <a:fillRect/>
          </a:stretch>
        </p:blipFill>
        <p:spPr>
          <a:xfrm>
            <a:off x="1476375" y="1346058"/>
            <a:ext cx="3527855" cy="3432310"/>
          </a:xfrm>
          <a:prstGeom prst="rect">
            <a:avLst/>
          </a:prstGeom>
        </p:spPr>
      </p:pic>
      <p:pic>
        <p:nvPicPr>
          <p:cNvPr id="20" name="Image 19">
            <a:extLst>
              <a:ext uri="{FF2B5EF4-FFF2-40B4-BE49-F238E27FC236}">
                <a16:creationId xmlns:a16="http://schemas.microsoft.com/office/drawing/2014/main" id="{D2AFCF23-6B07-DCB1-71A9-10BCBE961B0B}"/>
              </a:ext>
            </a:extLst>
          </p:cNvPr>
          <p:cNvPicPr>
            <a:picLocks noChangeAspect="1"/>
          </p:cNvPicPr>
          <p:nvPr/>
        </p:nvPicPr>
        <p:blipFill>
          <a:blip r:embed="rId4"/>
          <a:stretch>
            <a:fillRect/>
          </a:stretch>
        </p:blipFill>
        <p:spPr>
          <a:xfrm>
            <a:off x="5117680" y="1476876"/>
            <a:ext cx="3976963" cy="3139007"/>
          </a:xfrm>
          <a:prstGeom prst="rect">
            <a:avLst/>
          </a:prstGeom>
        </p:spPr>
      </p:pic>
      <p:sp>
        <p:nvSpPr>
          <p:cNvPr id="3" name="ZoneTexte 2">
            <a:extLst>
              <a:ext uri="{FF2B5EF4-FFF2-40B4-BE49-F238E27FC236}">
                <a16:creationId xmlns:a16="http://schemas.microsoft.com/office/drawing/2014/main" id="{0C24965C-00D8-068D-4690-2277F38663A3}"/>
              </a:ext>
            </a:extLst>
          </p:cNvPr>
          <p:cNvSpPr txBox="1"/>
          <p:nvPr/>
        </p:nvSpPr>
        <p:spPr>
          <a:xfrm>
            <a:off x="2290620" y="2482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278658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27</a:t>
            </a:fld>
            <a:endParaRPr lang="fr-FR" dirty="0"/>
          </a:p>
        </p:txBody>
      </p:sp>
      <p:sp>
        <p:nvSpPr>
          <p:cNvPr id="8" name="TextBox 7"/>
          <p:cNvSpPr txBox="1"/>
          <p:nvPr/>
        </p:nvSpPr>
        <p:spPr>
          <a:xfrm>
            <a:off x="68644" y="282261"/>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151843" y="211594"/>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462190"/>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3162404"/>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a:p>
            <a:endParaRPr lang="fr-FR" sz="1050" b="1" dirty="0">
              <a:solidFill>
                <a:schemeClr val="bg1"/>
              </a:solidFill>
            </a:endParaRPr>
          </a:p>
          <a:p>
            <a:r>
              <a:rPr lang="fr-FR" sz="1050" b="1" dirty="0">
                <a:solidFill>
                  <a:schemeClr val="bg1"/>
                </a:solidFill>
              </a:rPr>
              <a:t>Les résultats du système</a:t>
            </a:r>
          </a:p>
        </p:txBody>
      </p:sp>
      <p:sp>
        <p:nvSpPr>
          <p:cNvPr id="19" name="Oval 18"/>
          <p:cNvSpPr/>
          <p:nvPr/>
        </p:nvSpPr>
        <p:spPr>
          <a:xfrm>
            <a:off x="100445" y="39889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667457F7-01C2-837D-9365-47CA7576A779}"/>
              </a:ext>
            </a:extLst>
          </p:cNvPr>
          <p:cNvSpPr txBox="1"/>
          <p:nvPr/>
        </p:nvSpPr>
        <p:spPr>
          <a:xfrm>
            <a:off x="1729681" y="915326"/>
            <a:ext cx="664845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RPr/>
            </a:defPPr>
            <a:lvl1pPr marL="158750" indent="0">
              <a:buNone/>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Résultat du Classification avec l’architecture Un contre un (one vs. one)</a:t>
            </a:r>
          </a:p>
        </p:txBody>
      </p:sp>
      <p:pic>
        <p:nvPicPr>
          <p:cNvPr id="4" name="Image 3">
            <a:extLst>
              <a:ext uri="{FF2B5EF4-FFF2-40B4-BE49-F238E27FC236}">
                <a16:creationId xmlns:a16="http://schemas.microsoft.com/office/drawing/2014/main" id="{2F8322AB-D249-C225-7142-0549DAB48DF2}"/>
              </a:ext>
            </a:extLst>
          </p:cNvPr>
          <p:cNvPicPr>
            <a:picLocks noChangeAspect="1"/>
          </p:cNvPicPr>
          <p:nvPr/>
        </p:nvPicPr>
        <p:blipFill>
          <a:blip r:embed="rId3"/>
          <a:stretch>
            <a:fillRect/>
          </a:stretch>
        </p:blipFill>
        <p:spPr>
          <a:xfrm>
            <a:off x="1600200" y="1431783"/>
            <a:ext cx="3499032" cy="3073542"/>
          </a:xfrm>
          <a:prstGeom prst="rect">
            <a:avLst/>
          </a:prstGeom>
        </p:spPr>
      </p:pic>
      <p:pic>
        <p:nvPicPr>
          <p:cNvPr id="15" name="Image 14">
            <a:extLst>
              <a:ext uri="{FF2B5EF4-FFF2-40B4-BE49-F238E27FC236}">
                <a16:creationId xmlns:a16="http://schemas.microsoft.com/office/drawing/2014/main" id="{BAFFB2E9-E57E-C9E0-5A8C-5AEC488A5505}"/>
              </a:ext>
            </a:extLst>
          </p:cNvPr>
          <p:cNvPicPr>
            <a:picLocks noChangeAspect="1"/>
          </p:cNvPicPr>
          <p:nvPr/>
        </p:nvPicPr>
        <p:blipFill>
          <a:blip r:embed="rId4"/>
          <a:stretch>
            <a:fillRect/>
          </a:stretch>
        </p:blipFill>
        <p:spPr>
          <a:xfrm>
            <a:off x="5179557" y="1431783"/>
            <a:ext cx="3806937" cy="3073542"/>
          </a:xfrm>
          <a:prstGeom prst="rect">
            <a:avLst/>
          </a:prstGeom>
        </p:spPr>
      </p:pic>
      <p:sp>
        <p:nvSpPr>
          <p:cNvPr id="3" name="ZoneTexte 2">
            <a:extLst>
              <a:ext uri="{FF2B5EF4-FFF2-40B4-BE49-F238E27FC236}">
                <a16:creationId xmlns:a16="http://schemas.microsoft.com/office/drawing/2014/main" id="{ED667E47-02D9-CE7D-77CD-9794C953BFF2}"/>
              </a:ext>
            </a:extLst>
          </p:cNvPr>
          <p:cNvSpPr txBox="1"/>
          <p:nvPr/>
        </p:nvSpPr>
        <p:spPr>
          <a:xfrm>
            <a:off x="2290620" y="2482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5248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2662"/>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6174837"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28</a:t>
            </a:fld>
            <a:endParaRPr lang="fr-FR" dirty="0"/>
          </a:p>
        </p:txBody>
      </p:sp>
      <p:sp>
        <p:nvSpPr>
          <p:cNvPr id="8" name="TextBox 7"/>
          <p:cNvSpPr txBox="1"/>
          <p:nvPr/>
        </p:nvSpPr>
        <p:spPr>
          <a:xfrm>
            <a:off x="86591" y="256738"/>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87703" y="201470"/>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chemeClr val="bg1"/>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5"/>
            <a:ext cx="1427018" cy="3462190"/>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3162404"/>
          </a:xfrm>
          <a:prstGeom prst="rect">
            <a:avLst/>
          </a:prstGeom>
          <a:noFill/>
        </p:spPr>
        <p:txBody>
          <a:bodyPr wrap="square" rtlCol="0">
            <a:spAutoFit/>
          </a:bodyPr>
          <a:lstStyle/>
          <a:p>
            <a:r>
              <a:rPr lang="fr-FR" sz="1050" b="1" dirty="0">
                <a:solidFill>
                  <a:schemeClr val="bg1"/>
                </a:solidFill>
              </a:rPr>
              <a:t>La base de données utilisée</a:t>
            </a:r>
          </a:p>
          <a:p>
            <a:endParaRPr lang="fr-FR" sz="1050" b="1" dirty="0">
              <a:solidFill>
                <a:schemeClr val="bg1"/>
              </a:solidFill>
            </a:endParaRPr>
          </a:p>
          <a:p>
            <a:r>
              <a:rPr lang="fr-FR" sz="1050" b="1" dirty="0">
                <a:solidFill>
                  <a:schemeClr val="bg1"/>
                </a:solidFill>
              </a:rPr>
              <a:t>Outils et Bibliothèques utilisées</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Méthodologie</a:t>
            </a:r>
          </a:p>
          <a:p>
            <a:r>
              <a:rPr lang="fr-FR" sz="1050" b="1" dirty="0">
                <a:solidFill>
                  <a:schemeClr val="bg1"/>
                </a:solidFill>
              </a:rPr>
              <a:t>Implémentation</a:t>
            </a:r>
          </a:p>
          <a:p>
            <a:endParaRPr lang="fr-FR" sz="1050" b="1" dirty="0">
              <a:solidFill>
                <a:schemeClr val="bg1"/>
              </a:solidFill>
            </a:endParaRPr>
          </a:p>
          <a:p>
            <a:r>
              <a:rPr lang="fr-FR" sz="1050" b="1" dirty="0">
                <a:solidFill>
                  <a:schemeClr val="bg1"/>
                </a:solidFill>
              </a:rPr>
              <a:t>Présentation du système</a:t>
            </a:r>
          </a:p>
          <a:p>
            <a:endParaRPr lang="fr-FR" sz="1050" b="1" dirty="0">
              <a:solidFill>
                <a:schemeClr val="bg1"/>
              </a:solidFill>
            </a:endParaRPr>
          </a:p>
          <a:p>
            <a:r>
              <a:rPr lang="fr-FR" sz="1050" b="1" dirty="0">
                <a:solidFill>
                  <a:schemeClr val="bg1"/>
                </a:solidFill>
              </a:rPr>
              <a:t>Résultats</a:t>
            </a:r>
          </a:p>
          <a:p>
            <a:endParaRPr lang="fr-FR" sz="1050" b="1" dirty="0">
              <a:solidFill>
                <a:schemeClr val="bg1"/>
              </a:solidFill>
            </a:endParaRPr>
          </a:p>
          <a:p>
            <a:r>
              <a:rPr lang="fr-FR" sz="1050" b="1" dirty="0">
                <a:solidFill>
                  <a:schemeClr val="bg1"/>
                </a:solidFill>
              </a:rPr>
              <a:t>Les résultats du système</a:t>
            </a:r>
          </a:p>
        </p:txBody>
      </p:sp>
      <p:sp>
        <p:nvSpPr>
          <p:cNvPr id="19" name="Oval 18"/>
          <p:cNvSpPr/>
          <p:nvPr/>
        </p:nvSpPr>
        <p:spPr>
          <a:xfrm>
            <a:off x="100445" y="39889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667457F7-01C2-837D-9365-47CA7576A779}"/>
              </a:ext>
            </a:extLst>
          </p:cNvPr>
          <p:cNvSpPr txBox="1"/>
          <p:nvPr/>
        </p:nvSpPr>
        <p:spPr>
          <a:xfrm>
            <a:off x="1729681" y="915326"/>
            <a:ext cx="664845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marR="0" lvl="0" algn="l" rtl="0">
              <a:lnSpc>
                <a:spcPct val="100000"/>
              </a:lnSpc>
              <a:spcBef>
                <a:spcPts val="0"/>
              </a:spcBef>
              <a:spcAft>
                <a:spcPts val="0"/>
              </a:spcAft>
              <a:defRPr/>
            </a:defPPr>
            <a:lvl1pPr marL="158750" indent="0">
              <a:buNone/>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Résultat du Classification avec l’architecture Un contre un (one vs. one)</a:t>
            </a:r>
          </a:p>
        </p:txBody>
      </p:sp>
      <p:pic>
        <p:nvPicPr>
          <p:cNvPr id="7" name="Image 6">
            <a:extLst>
              <a:ext uri="{FF2B5EF4-FFF2-40B4-BE49-F238E27FC236}">
                <a16:creationId xmlns:a16="http://schemas.microsoft.com/office/drawing/2014/main" id="{42417A9E-E6AD-BFC8-AE89-589B11248695}"/>
              </a:ext>
            </a:extLst>
          </p:cNvPr>
          <p:cNvPicPr>
            <a:picLocks noChangeAspect="1"/>
          </p:cNvPicPr>
          <p:nvPr/>
        </p:nvPicPr>
        <p:blipFill>
          <a:blip r:embed="rId3"/>
          <a:stretch>
            <a:fillRect/>
          </a:stretch>
        </p:blipFill>
        <p:spPr>
          <a:xfrm>
            <a:off x="1600200" y="1342921"/>
            <a:ext cx="3531153" cy="3156164"/>
          </a:xfrm>
          <a:prstGeom prst="rect">
            <a:avLst/>
          </a:prstGeom>
        </p:spPr>
      </p:pic>
      <p:pic>
        <p:nvPicPr>
          <p:cNvPr id="20" name="Image 19">
            <a:extLst>
              <a:ext uri="{FF2B5EF4-FFF2-40B4-BE49-F238E27FC236}">
                <a16:creationId xmlns:a16="http://schemas.microsoft.com/office/drawing/2014/main" id="{4273109D-13D9-AC26-406C-10367986A50D}"/>
              </a:ext>
            </a:extLst>
          </p:cNvPr>
          <p:cNvPicPr>
            <a:picLocks noChangeAspect="1"/>
          </p:cNvPicPr>
          <p:nvPr/>
        </p:nvPicPr>
        <p:blipFill>
          <a:blip r:embed="rId4"/>
          <a:stretch>
            <a:fillRect/>
          </a:stretch>
        </p:blipFill>
        <p:spPr>
          <a:xfrm>
            <a:off x="5302032" y="1342921"/>
            <a:ext cx="3512006" cy="3156164"/>
          </a:xfrm>
          <a:prstGeom prst="rect">
            <a:avLst/>
          </a:prstGeom>
        </p:spPr>
      </p:pic>
      <p:sp>
        <p:nvSpPr>
          <p:cNvPr id="3" name="ZoneTexte 2">
            <a:extLst>
              <a:ext uri="{FF2B5EF4-FFF2-40B4-BE49-F238E27FC236}">
                <a16:creationId xmlns:a16="http://schemas.microsoft.com/office/drawing/2014/main" id="{C5B4F656-4911-EE98-4849-F4EB29E7E2C8}"/>
              </a:ext>
            </a:extLst>
          </p:cNvPr>
          <p:cNvSpPr txBox="1"/>
          <p:nvPr/>
        </p:nvSpPr>
        <p:spPr>
          <a:xfrm>
            <a:off x="2290620" y="2482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3368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2061222"/>
            <a:ext cx="9144000"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6" name="TextBox 45"/>
          <p:cNvSpPr txBox="1"/>
          <p:nvPr/>
        </p:nvSpPr>
        <p:spPr>
          <a:xfrm>
            <a:off x="3452080" y="2165840"/>
            <a:ext cx="1971827" cy="461665"/>
          </a:xfrm>
          <a:prstGeom prst="rect">
            <a:avLst/>
          </a:prstGeom>
          <a:noFill/>
        </p:spPr>
        <p:txBody>
          <a:bodyPr wrap="square" rtlCol="0">
            <a:spAutoFit/>
          </a:bodyPr>
          <a:lstStyle/>
          <a:p>
            <a:pPr algn="ctr"/>
            <a:r>
              <a:rPr lang="fr-FR" sz="2400" b="1" dirty="0">
                <a:solidFill>
                  <a:schemeClr val="bg1"/>
                </a:solidFill>
              </a:rPr>
              <a:t>Conclusion</a:t>
            </a:r>
          </a:p>
        </p:txBody>
      </p:sp>
      <p:pic>
        <p:nvPicPr>
          <p:cNvPr id="3" name="Image 2">
            <a:extLst>
              <a:ext uri="{FF2B5EF4-FFF2-40B4-BE49-F238E27FC236}">
                <a16:creationId xmlns:a16="http://schemas.microsoft.com/office/drawing/2014/main" id="{C645D014-23BD-4DF1-A9E7-0F04E5002AD9}"/>
              </a:ext>
            </a:extLst>
          </p:cNvPr>
          <p:cNvPicPr>
            <a:picLocks noChangeAspect="1"/>
          </p:cNvPicPr>
          <p:nvPr/>
        </p:nvPicPr>
        <p:blipFill>
          <a:blip r:embed="rId3"/>
          <a:stretch>
            <a:fillRect/>
          </a:stretch>
        </p:blipFill>
        <p:spPr>
          <a:xfrm>
            <a:off x="3009243" y="148378"/>
            <a:ext cx="2857500" cy="1600200"/>
          </a:xfrm>
          <a:prstGeom prst="ellipse">
            <a:avLst/>
          </a:prstGeom>
          <a:ln>
            <a:noFill/>
          </a:ln>
          <a:effectLst>
            <a:softEdge rad="112500"/>
          </a:effectLst>
        </p:spPr>
      </p:pic>
    </p:spTree>
    <p:extLst>
      <p:ext uri="{BB962C8B-B14F-4D97-AF65-F5344CB8AC3E}">
        <p14:creationId xmlns:p14="http://schemas.microsoft.com/office/powerpoint/2010/main" val="13241794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500"/>
                                        <p:tgtEl>
                                          <p:spTgt spid="4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arn(inVertical)">
                                      <p:cBhvr>
                                        <p:cTn id="10" dur="500"/>
                                        <p:tgtEl>
                                          <p:spTgt spid="46"/>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0" y="-6963"/>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3</a:t>
            </a:fld>
            <a:endParaRPr lang="fr-FR" dirty="0"/>
          </a:p>
        </p:txBody>
      </p:sp>
      <p:sp>
        <p:nvSpPr>
          <p:cNvPr id="8" name="TextBox 7"/>
          <p:cNvSpPr txBox="1"/>
          <p:nvPr/>
        </p:nvSpPr>
        <p:spPr>
          <a:xfrm>
            <a:off x="86591" y="232340"/>
            <a:ext cx="1253837" cy="253916"/>
          </a:xfrm>
          <a:prstGeom prst="rect">
            <a:avLst/>
          </a:prstGeom>
          <a:noFill/>
        </p:spPr>
        <p:txBody>
          <a:bodyPr wrap="square" rtlCol="0">
            <a:spAutoFit/>
          </a:bodyPr>
          <a:lstStyle/>
          <a:p>
            <a:r>
              <a:rPr lang="fr-FR" sz="1050" b="1" dirty="0">
                <a:solidFill>
                  <a:schemeClr val="bg1"/>
                </a:solidFill>
              </a:rPr>
              <a:t>Introduction</a:t>
            </a:r>
          </a:p>
        </p:txBody>
      </p:sp>
      <p:sp>
        <p:nvSpPr>
          <p:cNvPr id="10" name="TextBox 9"/>
          <p:cNvSpPr txBox="1"/>
          <p:nvPr/>
        </p:nvSpPr>
        <p:spPr>
          <a:xfrm>
            <a:off x="1729681" y="151549"/>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4120433" y="25804"/>
            <a:ext cx="1243353" cy="738664"/>
          </a:xfrm>
          <a:prstGeom prst="rect">
            <a:avLst/>
          </a:prstGeom>
          <a:noFill/>
        </p:spPr>
        <p:txBody>
          <a:bodyPr wrap="square" rtlCol="0">
            <a:spAutoFit/>
          </a:bodyPr>
          <a:lstStyle/>
          <a:p>
            <a:r>
              <a:rPr lang="fr-FR" sz="1050" b="1" dirty="0">
                <a:solidFill>
                  <a:srgbClr val="002060"/>
                </a:solidFill>
                <a:latin typeface="+mj-lt"/>
              </a:rPr>
              <a:t>Généralités sur la classification des tumeurs célébrables </a:t>
            </a:r>
          </a:p>
        </p:txBody>
      </p:sp>
      <p:sp>
        <p:nvSpPr>
          <p:cNvPr id="12" name="TextBox 11"/>
          <p:cNvSpPr txBox="1"/>
          <p:nvPr/>
        </p:nvSpPr>
        <p:spPr>
          <a:xfrm>
            <a:off x="5660278" y="99350"/>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896237" y="121386"/>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8115300" y="359298"/>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253916"/>
          </a:xfrm>
          <a:prstGeom prst="rect">
            <a:avLst/>
          </a:prstGeom>
          <a:noFill/>
        </p:spPr>
        <p:txBody>
          <a:bodyPr wrap="square" rtlCol="0">
            <a:spAutoFit/>
          </a:bodyPr>
          <a:lstStyle/>
          <a:p>
            <a:r>
              <a:rPr lang="fr-FR" sz="1050" b="1" dirty="0">
                <a:solidFill>
                  <a:schemeClr val="bg1"/>
                </a:solidFill>
              </a:rPr>
              <a:t>Introduction</a:t>
            </a:r>
          </a:p>
        </p:txBody>
      </p:sp>
      <p:sp>
        <p:nvSpPr>
          <p:cNvPr id="19" name="Oval 18"/>
          <p:cNvSpPr/>
          <p:nvPr/>
        </p:nvSpPr>
        <p:spPr>
          <a:xfrm>
            <a:off x="34637" y="12006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pic>
        <p:nvPicPr>
          <p:cNvPr id="7" name="Image 6">
            <a:extLst>
              <a:ext uri="{FF2B5EF4-FFF2-40B4-BE49-F238E27FC236}">
                <a16:creationId xmlns:a16="http://schemas.microsoft.com/office/drawing/2014/main" id="{44C36F74-AE77-E3AD-73C8-DD4226793A4D}"/>
              </a:ext>
            </a:extLst>
          </p:cNvPr>
          <p:cNvPicPr>
            <a:picLocks noChangeAspect="1"/>
          </p:cNvPicPr>
          <p:nvPr/>
        </p:nvPicPr>
        <p:blipFill>
          <a:blip r:embed="rId3"/>
          <a:stretch>
            <a:fillRect/>
          </a:stretch>
        </p:blipFill>
        <p:spPr>
          <a:xfrm>
            <a:off x="2024062" y="1619250"/>
            <a:ext cx="5667375" cy="1905000"/>
          </a:xfrm>
          <a:prstGeom prst="rect">
            <a:avLst/>
          </a:prstGeom>
        </p:spPr>
      </p:pic>
      <p:sp>
        <p:nvSpPr>
          <p:cNvPr id="3" name="ZoneTexte 2">
            <a:extLst>
              <a:ext uri="{FF2B5EF4-FFF2-40B4-BE49-F238E27FC236}">
                <a16:creationId xmlns:a16="http://schemas.microsoft.com/office/drawing/2014/main" id="{1B0A9CA7-BC1C-FC77-45C6-58B6BEAB9A9D}"/>
              </a:ext>
            </a:extLst>
          </p:cNvPr>
          <p:cNvSpPr txBox="1"/>
          <p:nvPr/>
        </p:nvSpPr>
        <p:spPr>
          <a:xfrm>
            <a:off x="2995354" y="2323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1055328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1401416"/>
            <a:ext cx="9144000" cy="16697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6" name="TextBox 45"/>
          <p:cNvSpPr txBox="1"/>
          <p:nvPr/>
        </p:nvSpPr>
        <p:spPr>
          <a:xfrm>
            <a:off x="2922103" y="1837847"/>
            <a:ext cx="2981740" cy="830997"/>
          </a:xfrm>
          <a:prstGeom prst="rect">
            <a:avLst/>
          </a:prstGeom>
          <a:noFill/>
        </p:spPr>
        <p:txBody>
          <a:bodyPr wrap="square" rtlCol="0">
            <a:spAutoFit/>
          </a:bodyPr>
          <a:lstStyle/>
          <a:p>
            <a:pPr algn="ctr"/>
            <a:r>
              <a:rPr lang="fr-FR" sz="2400" b="1" dirty="0">
                <a:solidFill>
                  <a:schemeClr val="bg1"/>
                </a:solidFill>
              </a:rPr>
              <a:t>Merci pour votre attention !</a:t>
            </a:r>
          </a:p>
        </p:txBody>
      </p:sp>
    </p:spTree>
    <p:extLst>
      <p:ext uri="{BB962C8B-B14F-4D97-AF65-F5344CB8AC3E}">
        <p14:creationId xmlns:p14="http://schemas.microsoft.com/office/powerpoint/2010/main" val="161098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9" name="Google Shape;49;p15"/>
          <p:cNvSpPr txBox="1">
            <a:spLocks noGrp="1"/>
          </p:cNvSpPr>
          <p:nvPr>
            <p:ph type="ctrTitle"/>
          </p:nvPr>
        </p:nvSpPr>
        <p:spPr>
          <a:xfrm>
            <a:off x="472698" y="2067171"/>
            <a:ext cx="8431077" cy="845944"/>
          </a:xfrm>
          <a:prstGeom prst="rect">
            <a:avLst/>
          </a:prstGeom>
          <a:ln>
            <a:solidFill>
              <a:srgbClr val="00206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rgbClr val="002060"/>
                </a:solidFill>
              </a:rPr>
              <a:t>Classification des tumeurs cérébrales à partir d’images par résonance magnétique (IRM) en utilisant des machines à vecteurs de support (SVM) </a:t>
            </a:r>
            <a:endParaRPr sz="2000" dirty="0">
              <a:solidFill>
                <a:srgbClr val="002060"/>
              </a:solidFill>
            </a:endParaRPr>
          </a:p>
        </p:txBody>
      </p:sp>
      <p:pic>
        <p:nvPicPr>
          <p:cNvPr id="5" name="Image 4">
            <a:extLst>
              <a:ext uri="{FF2B5EF4-FFF2-40B4-BE49-F238E27FC236}">
                <a16:creationId xmlns:a16="http://schemas.microsoft.com/office/drawing/2014/main" id="{1D1A17A4-BBD0-418C-9964-C1F6F597A25D}"/>
              </a:ext>
            </a:extLst>
          </p:cNvPr>
          <p:cNvPicPr>
            <a:picLocks noChangeAspect="1"/>
          </p:cNvPicPr>
          <p:nvPr/>
        </p:nvPicPr>
        <p:blipFill>
          <a:blip r:embed="rId3"/>
          <a:stretch>
            <a:fillRect/>
          </a:stretch>
        </p:blipFill>
        <p:spPr>
          <a:xfrm>
            <a:off x="2278249" y="-175651"/>
            <a:ext cx="4781189" cy="1343980"/>
          </a:xfrm>
          <a:prstGeom prst="rect">
            <a:avLst/>
          </a:prstGeom>
        </p:spPr>
      </p:pic>
      <p:sp>
        <p:nvSpPr>
          <p:cNvPr id="13" name="ZoneTexte 12">
            <a:extLst>
              <a:ext uri="{FF2B5EF4-FFF2-40B4-BE49-F238E27FC236}">
                <a16:creationId xmlns:a16="http://schemas.microsoft.com/office/drawing/2014/main" id="{56778CE0-C8EB-4CF3-9930-C41D19F560FE}"/>
              </a:ext>
            </a:extLst>
          </p:cNvPr>
          <p:cNvSpPr txBox="1"/>
          <p:nvPr/>
        </p:nvSpPr>
        <p:spPr>
          <a:xfrm>
            <a:off x="1824945" y="866843"/>
            <a:ext cx="5494110" cy="1231106"/>
          </a:xfrm>
          <a:prstGeom prst="rect">
            <a:avLst/>
          </a:prstGeom>
          <a:noFill/>
        </p:spPr>
        <p:txBody>
          <a:bodyPr wrap="square">
            <a:spAutoFit/>
          </a:bodyPr>
          <a:lstStyle/>
          <a:p>
            <a:pPr algn="ctr"/>
            <a:r>
              <a:rPr lang="fr-FR" b="1" dirty="0"/>
              <a:t>Master de recherche :</a:t>
            </a:r>
          </a:p>
          <a:p>
            <a:pPr algn="ctr"/>
            <a:r>
              <a:rPr lang="fr-FR" b="1" dirty="0"/>
              <a:t>Mathématique appliquer pour la science des données</a:t>
            </a:r>
            <a:endParaRPr lang="fr-FR" dirty="0"/>
          </a:p>
          <a:p>
            <a:endParaRPr lang="fr-FR" dirty="0"/>
          </a:p>
          <a:p>
            <a:pPr algn="ctr"/>
            <a:r>
              <a:rPr lang="fr-FR" sz="1600" dirty="0"/>
              <a:t>Présentation de la mémoire de Fin d’Etudes</a:t>
            </a:r>
          </a:p>
          <a:p>
            <a:pPr algn="ctr"/>
            <a:r>
              <a:rPr lang="fr-FR" sz="1600" dirty="0"/>
              <a:t>Sous le Thème :</a:t>
            </a:r>
          </a:p>
        </p:txBody>
      </p:sp>
      <p:sp>
        <p:nvSpPr>
          <p:cNvPr id="17" name="ZoneTexte 16">
            <a:extLst>
              <a:ext uri="{FF2B5EF4-FFF2-40B4-BE49-F238E27FC236}">
                <a16:creationId xmlns:a16="http://schemas.microsoft.com/office/drawing/2014/main" id="{6804EF30-17C5-417A-B102-522DC67B2ED5}"/>
              </a:ext>
            </a:extLst>
          </p:cNvPr>
          <p:cNvSpPr txBox="1"/>
          <p:nvPr/>
        </p:nvSpPr>
        <p:spPr>
          <a:xfrm>
            <a:off x="3673098" y="3022009"/>
            <a:ext cx="2719953" cy="523220"/>
          </a:xfrm>
          <a:prstGeom prst="rect">
            <a:avLst/>
          </a:prstGeom>
          <a:noFill/>
        </p:spPr>
        <p:txBody>
          <a:bodyPr wrap="square">
            <a:spAutoFit/>
          </a:bodyPr>
          <a:lstStyle/>
          <a:p>
            <a:r>
              <a:rPr lang="fr-FR" b="1" dirty="0">
                <a:solidFill>
                  <a:schemeClr val="tx1"/>
                </a:solidFill>
              </a:rPr>
              <a:t>        Réalisé par : </a:t>
            </a:r>
          </a:p>
          <a:p>
            <a:r>
              <a:rPr lang="fr-FR" dirty="0"/>
              <a:t>Fatima-</a:t>
            </a:r>
            <a:r>
              <a:rPr lang="fr-FR" dirty="0" err="1"/>
              <a:t>zohra</a:t>
            </a:r>
            <a:r>
              <a:rPr lang="fr-FR" dirty="0"/>
              <a:t> JELLALI</a:t>
            </a:r>
          </a:p>
        </p:txBody>
      </p:sp>
      <p:sp>
        <p:nvSpPr>
          <p:cNvPr id="19" name="ZoneTexte 18">
            <a:extLst>
              <a:ext uri="{FF2B5EF4-FFF2-40B4-BE49-F238E27FC236}">
                <a16:creationId xmlns:a16="http://schemas.microsoft.com/office/drawing/2014/main" id="{3798AA90-6610-4363-9475-5D95269B20B6}"/>
              </a:ext>
            </a:extLst>
          </p:cNvPr>
          <p:cNvSpPr txBox="1"/>
          <p:nvPr/>
        </p:nvSpPr>
        <p:spPr>
          <a:xfrm>
            <a:off x="1228222" y="3654123"/>
            <a:ext cx="7315200" cy="954107"/>
          </a:xfrm>
          <a:prstGeom prst="rect">
            <a:avLst/>
          </a:prstGeom>
          <a:noFill/>
        </p:spPr>
        <p:txBody>
          <a:bodyPr wrap="square">
            <a:spAutoFit/>
          </a:bodyPr>
          <a:lstStyle/>
          <a:p>
            <a:r>
              <a:rPr lang="fr-FR" b="1" dirty="0"/>
              <a:t>			     Jury : </a:t>
            </a:r>
          </a:p>
          <a:p>
            <a:r>
              <a:rPr lang="fr-FR" dirty="0" err="1"/>
              <a:t>Prof.Akhlil</a:t>
            </a:r>
            <a:r>
              <a:rPr lang="fr-FR" dirty="0"/>
              <a:t> </a:t>
            </a:r>
            <a:r>
              <a:rPr lang="fr-FR" dirty="0" err="1"/>
              <a:t>khalid</a:t>
            </a:r>
            <a:r>
              <a:rPr lang="fr-FR" dirty="0"/>
              <a:t> 			Encadrant 			</a:t>
            </a:r>
          </a:p>
          <a:p>
            <a:r>
              <a:rPr lang="fr-FR" dirty="0" err="1"/>
              <a:t>Prof.GAOU</a:t>
            </a:r>
            <a:r>
              <a:rPr lang="fr-FR" dirty="0"/>
              <a:t> Salma			Examinatrice </a:t>
            </a:r>
          </a:p>
          <a:p>
            <a:r>
              <a:rPr lang="fr-FR" dirty="0" err="1"/>
              <a:t>Prof.TRIBAK</a:t>
            </a:r>
            <a:r>
              <a:rPr lang="fr-FR" dirty="0"/>
              <a:t> Hicham 		                   Examinateur</a:t>
            </a:r>
          </a:p>
        </p:txBody>
      </p:sp>
      <p:sp>
        <p:nvSpPr>
          <p:cNvPr id="21" name="ZoneTexte 20">
            <a:extLst>
              <a:ext uri="{FF2B5EF4-FFF2-40B4-BE49-F238E27FC236}">
                <a16:creationId xmlns:a16="http://schemas.microsoft.com/office/drawing/2014/main" id="{FEB2348A-32FA-456D-AB26-97447D63EEF1}"/>
              </a:ext>
            </a:extLst>
          </p:cNvPr>
          <p:cNvSpPr txBox="1"/>
          <p:nvPr/>
        </p:nvSpPr>
        <p:spPr>
          <a:xfrm>
            <a:off x="3574286" y="4823674"/>
            <a:ext cx="2189117" cy="253916"/>
          </a:xfrm>
          <a:prstGeom prst="rect">
            <a:avLst/>
          </a:prstGeom>
          <a:noFill/>
        </p:spPr>
        <p:txBody>
          <a:bodyPr wrap="square">
            <a:spAutoFit/>
          </a:bodyPr>
          <a:lstStyle/>
          <a:p>
            <a:r>
              <a:rPr lang="fr-FR" sz="1050" dirty="0">
                <a:solidFill>
                  <a:srgbClr val="002060"/>
                </a:solidFill>
              </a:rPr>
              <a:t>Année universitaire : 2023-2024</a:t>
            </a:r>
          </a:p>
        </p:txBody>
      </p:sp>
      <p:sp>
        <p:nvSpPr>
          <p:cNvPr id="14" name="Triangle rectangle 13">
            <a:extLst>
              <a:ext uri="{FF2B5EF4-FFF2-40B4-BE49-F238E27FC236}">
                <a16:creationId xmlns:a16="http://schemas.microsoft.com/office/drawing/2014/main" id="{E0287D9F-94CD-45B4-B582-EEEB345F454C}"/>
              </a:ext>
            </a:extLst>
          </p:cNvPr>
          <p:cNvSpPr/>
          <p:nvPr/>
        </p:nvSpPr>
        <p:spPr>
          <a:xfrm rot="5400000">
            <a:off x="35788" y="-83386"/>
            <a:ext cx="1343981" cy="1463267"/>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rectangle 22">
            <a:extLst>
              <a:ext uri="{FF2B5EF4-FFF2-40B4-BE49-F238E27FC236}">
                <a16:creationId xmlns:a16="http://schemas.microsoft.com/office/drawing/2014/main" id="{EFAC1D3D-9184-49EB-9185-E7952E749B51}"/>
              </a:ext>
            </a:extLst>
          </p:cNvPr>
          <p:cNvSpPr/>
          <p:nvPr/>
        </p:nvSpPr>
        <p:spPr>
          <a:xfrm rot="16200000">
            <a:off x="7768205" y="3748338"/>
            <a:ext cx="1343981" cy="1471218"/>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9531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6" name="Rectangle 15"/>
          <p:cNvSpPr/>
          <p:nvPr/>
        </p:nvSpPr>
        <p:spPr>
          <a:xfrm>
            <a:off x="1594178" y="-12671"/>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4</a:t>
            </a:fld>
            <a:endParaRPr lang="fr-FR" dirty="0"/>
          </a:p>
        </p:txBody>
      </p:sp>
      <p:sp>
        <p:nvSpPr>
          <p:cNvPr id="8" name="TextBox 7"/>
          <p:cNvSpPr txBox="1"/>
          <p:nvPr/>
        </p:nvSpPr>
        <p:spPr>
          <a:xfrm>
            <a:off x="180110" y="260933"/>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729681" y="151549"/>
            <a:ext cx="1283956" cy="415498"/>
          </a:xfrm>
          <a:prstGeom prst="rect">
            <a:avLst/>
          </a:prstGeom>
          <a:noFill/>
        </p:spPr>
        <p:txBody>
          <a:bodyPr wrap="square" rtlCol="0">
            <a:spAutoFit/>
          </a:bodyPr>
          <a:lstStyle/>
          <a:p>
            <a:r>
              <a:rPr lang="fr-FR" sz="1050" b="1" dirty="0">
                <a:solidFill>
                  <a:schemeClr val="bg1"/>
                </a:solidFill>
              </a:rPr>
              <a:t>Problématiques et objectives</a:t>
            </a:r>
            <a:r>
              <a:rPr lang="fr-FR" sz="800" dirty="0">
                <a:solidFill>
                  <a:schemeClr val="bg1"/>
                </a:solidFill>
              </a:rPr>
              <a:t> </a:t>
            </a:r>
          </a:p>
        </p:txBody>
      </p:sp>
      <p:sp>
        <p:nvSpPr>
          <p:cNvPr id="11" name="TextBox 10"/>
          <p:cNvSpPr txBox="1"/>
          <p:nvPr/>
        </p:nvSpPr>
        <p:spPr>
          <a:xfrm>
            <a:off x="4262745" y="10771"/>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célébrables </a:t>
            </a:r>
          </a:p>
        </p:txBody>
      </p:sp>
      <p:sp>
        <p:nvSpPr>
          <p:cNvPr id="12" name="TextBox 11"/>
          <p:cNvSpPr txBox="1"/>
          <p:nvPr/>
        </p:nvSpPr>
        <p:spPr>
          <a:xfrm>
            <a:off x="5689268" y="9364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878991"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8120540" y="28226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8" name="TextBox 17"/>
          <p:cNvSpPr txBox="1"/>
          <p:nvPr/>
        </p:nvSpPr>
        <p:spPr>
          <a:xfrm>
            <a:off x="173182" y="1154547"/>
            <a:ext cx="1253837" cy="253916"/>
          </a:xfrm>
          <a:prstGeom prst="rect">
            <a:avLst/>
          </a:prstGeom>
          <a:noFill/>
        </p:spPr>
        <p:txBody>
          <a:bodyPr wrap="square" rtlCol="0">
            <a:spAutoFit/>
          </a:bodyPr>
          <a:lstStyle/>
          <a:p>
            <a:r>
              <a:rPr lang="fr-FR" sz="1050" b="1" dirty="0">
                <a:solidFill>
                  <a:schemeClr val="bg1"/>
                </a:solidFill>
              </a:rPr>
              <a:t>Problématique</a:t>
            </a:r>
            <a:endParaRPr lang="fr-FR" sz="800" dirty="0">
              <a:solidFill>
                <a:schemeClr val="bg1"/>
              </a:solidFill>
            </a:endParaRPr>
          </a:p>
        </p:txBody>
      </p:sp>
      <p:sp>
        <p:nvSpPr>
          <p:cNvPr id="19" name="Oval 18"/>
          <p:cNvSpPr/>
          <p:nvPr/>
        </p:nvSpPr>
        <p:spPr>
          <a:xfrm>
            <a:off x="67377" y="1232033"/>
            <a:ext cx="112733" cy="107239"/>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6" name="Ellipse 6"/>
          <p:cNvSpPr/>
          <p:nvPr/>
        </p:nvSpPr>
        <p:spPr>
          <a:xfrm>
            <a:off x="3376274" y="3433689"/>
            <a:ext cx="1079359" cy="984532"/>
          </a:xfrm>
          <a:prstGeom prst="rect">
            <a:avLst/>
          </a:prstGeom>
          <a:noFill/>
          <a:ln>
            <a:noFill/>
          </a:ln>
          <a:effectLst/>
        </p:spPr>
        <p:txBody>
          <a:bodyPr spcFirstLastPara="0" vert="horz" wrap="square" lIns="0" tIns="0" rIns="0" bIns="0" numCol="1" spcCol="1270" anchor="ctr" anchorCtr="0">
            <a:noAutofit/>
          </a:bodyPr>
          <a:lstStyle/>
          <a:p>
            <a:pPr algn="ctr" defTabSz="2166938">
              <a:lnSpc>
                <a:spcPct val="90000"/>
              </a:lnSpc>
              <a:spcBef>
                <a:spcPct val="0"/>
              </a:spcBef>
              <a:spcAft>
                <a:spcPct val="35000"/>
              </a:spcAft>
              <a:buClrTx/>
              <a:defRPr/>
            </a:pPr>
            <a:endParaRPr lang="fr-FR" sz="4875" b="1" kern="1200" dirty="0">
              <a:solidFill>
                <a:sysClr val="window" lastClr="FFFFFF"/>
              </a:solidFill>
              <a:latin typeface="Tahoma" pitchFamily="34" charset="0"/>
              <a:ea typeface="+mn-ea"/>
              <a:cs typeface="Tahoma" pitchFamily="34" charset="0"/>
            </a:endParaRPr>
          </a:p>
        </p:txBody>
      </p:sp>
      <p:sp>
        <p:nvSpPr>
          <p:cNvPr id="7" name="TextBox 17">
            <a:extLst>
              <a:ext uri="{FF2B5EF4-FFF2-40B4-BE49-F238E27FC236}">
                <a16:creationId xmlns:a16="http://schemas.microsoft.com/office/drawing/2014/main" id="{B3FCD1CA-22A1-3586-D6F5-B896F8CA0953}"/>
              </a:ext>
            </a:extLst>
          </p:cNvPr>
          <p:cNvSpPr txBox="1"/>
          <p:nvPr/>
        </p:nvSpPr>
        <p:spPr>
          <a:xfrm>
            <a:off x="157117" y="1632731"/>
            <a:ext cx="1253837" cy="253916"/>
          </a:xfrm>
          <a:prstGeom prst="rect">
            <a:avLst/>
          </a:prstGeom>
          <a:noFill/>
        </p:spPr>
        <p:txBody>
          <a:bodyPr wrap="square" rtlCol="0">
            <a:spAutoFit/>
          </a:bodyPr>
          <a:lstStyle/>
          <a:p>
            <a:r>
              <a:rPr lang="fr-FR" sz="1050" b="1" dirty="0">
                <a:solidFill>
                  <a:schemeClr val="bg1"/>
                </a:solidFill>
              </a:rPr>
              <a:t>Objectives</a:t>
            </a:r>
            <a:r>
              <a:rPr lang="fr-FR" sz="800" dirty="0">
                <a:solidFill>
                  <a:schemeClr val="bg1"/>
                </a:solidFill>
              </a:rPr>
              <a:t> </a:t>
            </a:r>
          </a:p>
        </p:txBody>
      </p:sp>
      <p:pic>
        <p:nvPicPr>
          <p:cNvPr id="33" name="Image 32">
            <a:extLst>
              <a:ext uri="{FF2B5EF4-FFF2-40B4-BE49-F238E27FC236}">
                <a16:creationId xmlns:a16="http://schemas.microsoft.com/office/drawing/2014/main" id="{C46F0CB9-9F51-4430-4999-3CCFA072C197}"/>
              </a:ext>
            </a:extLst>
          </p:cNvPr>
          <p:cNvPicPr>
            <a:picLocks noChangeAspect="1"/>
          </p:cNvPicPr>
          <p:nvPr/>
        </p:nvPicPr>
        <p:blipFill>
          <a:blip r:embed="rId3"/>
          <a:stretch>
            <a:fillRect/>
          </a:stretch>
        </p:blipFill>
        <p:spPr>
          <a:xfrm>
            <a:off x="2623994" y="740305"/>
            <a:ext cx="4069756" cy="4160378"/>
          </a:xfrm>
          <a:prstGeom prst="rect">
            <a:avLst/>
          </a:prstGeom>
        </p:spPr>
      </p:pic>
      <p:sp>
        <p:nvSpPr>
          <p:cNvPr id="4" name="ZoneTexte 3">
            <a:extLst>
              <a:ext uri="{FF2B5EF4-FFF2-40B4-BE49-F238E27FC236}">
                <a16:creationId xmlns:a16="http://schemas.microsoft.com/office/drawing/2014/main" id="{96528EBC-2C0F-1C3F-3467-AC1C80728294}"/>
              </a:ext>
            </a:extLst>
          </p:cNvPr>
          <p:cNvSpPr txBox="1"/>
          <p:nvPr/>
        </p:nvSpPr>
        <p:spPr>
          <a:xfrm>
            <a:off x="3204366" y="242817"/>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5029250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6" name="Rectangle 15"/>
          <p:cNvSpPr/>
          <p:nvPr/>
        </p:nvSpPr>
        <p:spPr>
          <a:xfrm>
            <a:off x="1594178" y="-12671"/>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5</a:t>
            </a:fld>
            <a:endParaRPr lang="fr-FR" dirty="0"/>
          </a:p>
        </p:txBody>
      </p:sp>
      <p:sp>
        <p:nvSpPr>
          <p:cNvPr id="8" name="TextBox 7"/>
          <p:cNvSpPr txBox="1"/>
          <p:nvPr/>
        </p:nvSpPr>
        <p:spPr>
          <a:xfrm>
            <a:off x="180110" y="260933"/>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729681" y="151549"/>
            <a:ext cx="1283956" cy="415498"/>
          </a:xfrm>
          <a:prstGeom prst="rect">
            <a:avLst/>
          </a:prstGeom>
          <a:noFill/>
        </p:spPr>
        <p:txBody>
          <a:bodyPr wrap="square" rtlCol="0">
            <a:spAutoFit/>
          </a:bodyPr>
          <a:lstStyle/>
          <a:p>
            <a:r>
              <a:rPr lang="fr-FR" sz="1050" b="1" dirty="0">
                <a:solidFill>
                  <a:schemeClr val="bg1"/>
                </a:solidFill>
              </a:rPr>
              <a:t>Problématiques et objectives</a:t>
            </a:r>
            <a:r>
              <a:rPr lang="fr-FR" sz="800" dirty="0">
                <a:solidFill>
                  <a:schemeClr val="bg1"/>
                </a:solidFill>
              </a:rPr>
              <a:t> </a:t>
            </a:r>
          </a:p>
        </p:txBody>
      </p:sp>
      <p:sp>
        <p:nvSpPr>
          <p:cNvPr id="11" name="TextBox 10"/>
          <p:cNvSpPr txBox="1"/>
          <p:nvPr/>
        </p:nvSpPr>
        <p:spPr>
          <a:xfrm>
            <a:off x="3890606" y="21730"/>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célébrables </a:t>
            </a:r>
          </a:p>
        </p:txBody>
      </p:sp>
      <p:sp>
        <p:nvSpPr>
          <p:cNvPr id="12" name="TextBox 11"/>
          <p:cNvSpPr txBox="1"/>
          <p:nvPr/>
        </p:nvSpPr>
        <p:spPr>
          <a:xfrm>
            <a:off x="5264467" y="70757"/>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437647" y="70757"/>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897007" y="255225"/>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8" name="TextBox 17"/>
          <p:cNvSpPr txBox="1"/>
          <p:nvPr/>
        </p:nvSpPr>
        <p:spPr>
          <a:xfrm>
            <a:off x="173182" y="1154547"/>
            <a:ext cx="1253837" cy="253916"/>
          </a:xfrm>
          <a:prstGeom prst="rect">
            <a:avLst/>
          </a:prstGeom>
          <a:noFill/>
        </p:spPr>
        <p:txBody>
          <a:bodyPr wrap="square" rtlCol="0">
            <a:spAutoFit/>
          </a:bodyPr>
          <a:lstStyle/>
          <a:p>
            <a:r>
              <a:rPr lang="fr-FR" sz="1050" b="1" dirty="0">
                <a:solidFill>
                  <a:schemeClr val="bg1"/>
                </a:solidFill>
              </a:rPr>
              <a:t>Problématique</a:t>
            </a:r>
            <a:endParaRPr lang="fr-FR" sz="800" dirty="0">
              <a:solidFill>
                <a:schemeClr val="bg1"/>
              </a:solidFill>
            </a:endParaRPr>
          </a:p>
        </p:txBody>
      </p:sp>
      <p:sp>
        <p:nvSpPr>
          <p:cNvPr id="26" name="Ellipse 6"/>
          <p:cNvSpPr/>
          <p:nvPr/>
        </p:nvSpPr>
        <p:spPr>
          <a:xfrm>
            <a:off x="3376274" y="3433689"/>
            <a:ext cx="1079359" cy="984532"/>
          </a:xfrm>
          <a:prstGeom prst="rect">
            <a:avLst/>
          </a:prstGeom>
          <a:noFill/>
          <a:ln>
            <a:noFill/>
          </a:ln>
          <a:effectLst/>
        </p:spPr>
        <p:txBody>
          <a:bodyPr spcFirstLastPara="0" vert="horz" wrap="square" lIns="0" tIns="0" rIns="0" bIns="0" numCol="1" spcCol="1270" anchor="ctr" anchorCtr="0">
            <a:noAutofit/>
          </a:bodyPr>
          <a:lstStyle/>
          <a:p>
            <a:pPr algn="ctr" defTabSz="2166938">
              <a:lnSpc>
                <a:spcPct val="90000"/>
              </a:lnSpc>
              <a:spcBef>
                <a:spcPct val="0"/>
              </a:spcBef>
              <a:spcAft>
                <a:spcPct val="35000"/>
              </a:spcAft>
              <a:buClrTx/>
              <a:defRPr/>
            </a:pPr>
            <a:endParaRPr lang="fr-FR" sz="4875" b="1" kern="1200" dirty="0">
              <a:solidFill>
                <a:sysClr val="window" lastClr="FFFFFF"/>
              </a:solidFill>
              <a:latin typeface="Tahoma" pitchFamily="34" charset="0"/>
              <a:ea typeface="+mn-ea"/>
              <a:cs typeface="Tahoma" pitchFamily="34" charset="0"/>
            </a:endParaRPr>
          </a:p>
        </p:txBody>
      </p:sp>
      <p:sp>
        <p:nvSpPr>
          <p:cNvPr id="7" name="TextBox 17">
            <a:extLst>
              <a:ext uri="{FF2B5EF4-FFF2-40B4-BE49-F238E27FC236}">
                <a16:creationId xmlns:a16="http://schemas.microsoft.com/office/drawing/2014/main" id="{B3FCD1CA-22A1-3586-D6F5-B896F8CA0953}"/>
              </a:ext>
            </a:extLst>
          </p:cNvPr>
          <p:cNvSpPr txBox="1"/>
          <p:nvPr/>
        </p:nvSpPr>
        <p:spPr>
          <a:xfrm>
            <a:off x="157117" y="1632731"/>
            <a:ext cx="1253837" cy="253916"/>
          </a:xfrm>
          <a:prstGeom prst="rect">
            <a:avLst/>
          </a:prstGeom>
          <a:noFill/>
        </p:spPr>
        <p:txBody>
          <a:bodyPr wrap="square" rtlCol="0">
            <a:spAutoFit/>
          </a:bodyPr>
          <a:lstStyle/>
          <a:p>
            <a:r>
              <a:rPr lang="fr-FR" sz="1050" b="1" dirty="0">
                <a:solidFill>
                  <a:schemeClr val="bg1"/>
                </a:solidFill>
              </a:rPr>
              <a:t>Objectives</a:t>
            </a:r>
            <a:r>
              <a:rPr lang="fr-FR" sz="800" dirty="0">
                <a:solidFill>
                  <a:schemeClr val="bg1"/>
                </a:solidFill>
              </a:rPr>
              <a:t> </a:t>
            </a:r>
          </a:p>
        </p:txBody>
      </p:sp>
      <p:sp>
        <p:nvSpPr>
          <p:cNvPr id="3" name="Oval 18"/>
          <p:cNvSpPr/>
          <p:nvPr/>
        </p:nvSpPr>
        <p:spPr>
          <a:xfrm>
            <a:off x="71136" y="1720920"/>
            <a:ext cx="112733" cy="107239"/>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467345C7-C7E3-A1B8-4217-20562511DBBA}"/>
              </a:ext>
            </a:extLst>
          </p:cNvPr>
          <p:cNvSpPr txBox="1"/>
          <p:nvPr/>
        </p:nvSpPr>
        <p:spPr>
          <a:xfrm>
            <a:off x="3013637" y="24565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pic>
        <p:nvPicPr>
          <p:cNvPr id="9" name="Image 8">
            <a:extLst>
              <a:ext uri="{FF2B5EF4-FFF2-40B4-BE49-F238E27FC236}">
                <a16:creationId xmlns:a16="http://schemas.microsoft.com/office/drawing/2014/main" id="{E70AD3B9-27A7-9508-1A2C-B24CAFE381A2}"/>
              </a:ext>
            </a:extLst>
          </p:cNvPr>
          <p:cNvPicPr>
            <a:picLocks noChangeAspect="1"/>
          </p:cNvPicPr>
          <p:nvPr/>
        </p:nvPicPr>
        <p:blipFill>
          <a:blip r:embed="rId3"/>
          <a:stretch>
            <a:fillRect/>
          </a:stretch>
        </p:blipFill>
        <p:spPr>
          <a:xfrm>
            <a:off x="2603682" y="1183066"/>
            <a:ext cx="4652755" cy="3101837"/>
          </a:xfrm>
          <a:prstGeom prst="rect">
            <a:avLst/>
          </a:prstGeom>
        </p:spPr>
      </p:pic>
    </p:spTree>
    <p:extLst>
      <p:ext uri="{BB962C8B-B14F-4D97-AF65-F5344CB8AC3E}">
        <p14:creationId xmlns:p14="http://schemas.microsoft.com/office/powerpoint/2010/main" val="17373552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6</a:t>
            </a:fld>
            <a:endParaRPr lang="fr-FR" dirty="0"/>
          </a:p>
        </p:txBody>
      </p:sp>
      <p:sp>
        <p:nvSpPr>
          <p:cNvPr id="8" name="TextBox 7"/>
          <p:cNvSpPr txBox="1"/>
          <p:nvPr/>
        </p:nvSpPr>
        <p:spPr>
          <a:xfrm>
            <a:off x="180110" y="260933"/>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729681" y="151549"/>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endParaRPr lang="fr-FR" sz="1050" b="1" dirty="0">
              <a:solidFill>
                <a:schemeClr val="bg1"/>
              </a:solidFill>
            </a:endParaRPr>
          </a:p>
          <a:p>
            <a:r>
              <a:rPr lang="fr-FR" sz="1050" b="1" dirty="0">
                <a:solidFill>
                  <a:schemeClr val="bg1"/>
                </a:solidFill>
              </a:rPr>
              <a:t>   Etat de l’art</a:t>
            </a:r>
          </a:p>
          <a:p>
            <a:endParaRPr lang="fr-FR" sz="1050" b="1" dirty="0">
              <a:solidFill>
                <a:schemeClr val="bg1"/>
              </a:solidFill>
            </a:endParaRPr>
          </a:p>
          <a:p>
            <a:endParaRPr lang="fr-FR" sz="1050" b="1" dirty="0">
              <a:solidFill>
                <a:schemeClr val="bg1"/>
              </a:solidFill>
            </a:endParaRPr>
          </a:p>
        </p:txBody>
      </p:sp>
      <p:sp>
        <p:nvSpPr>
          <p:cNvPr id="12" name="TextBox 11"/>
          <p:cNvSpPr txBox="1"/>
          <p:nvPr/>
        </p:nvSpPr>
        <p:spPr>
          <a:xfrm>
            <a:off x="5875069" y="116215"/>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888721" y="151548"/>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8115300"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69718" y="1131524"/>
            <a:ext cx="1253837" cy="900246"/>
          </a:xfrm>
          <a:prstGeom prst="rect">
            <a:avLst/>
          </a:prstGeom>
          <a:noFill/>
        </p:spPr>
        <p:txBody>
          <a:bodyPr wrap="square" rtlCol="0">
            <a:spAutoFit/>
          </a:bodyPr>
          <a:lstStyle/>
          <a:p>
            <a:r>
              <a:rPr lang="fr-FR" sz="1050" b="1" dirty="0">
                <a:solidFill>
                  <a:schemeClr val="bg1"/>
                </a:solidFill>
              </a:rPr>
              <a:t>Etat de l’art</a:t>
            </a:r>
          </a:p>
          <a:p>
            <a:endParaRPr lang="fr-FR" sz="1050" b="1" dirty="0">
              <a:solidFill>
                <a:schemeClr val="bg1"/>
              </a:solidFill>
            </a:endParaRPr>
          </a:p>
          <a:p>
            <a:endParaRPr lang="fr-FR" sz="1050" b="1" dirty="0">
              <a:solidFill>
                <a:schemeClr val="bg1"/>
              </a:solidFill>
            </a:endParaRPr>
          </a:p>
          <a:p>
            <a:endParaRPr lang="fr-FR" sz="1050" b="1" dirty="0">
              <a:solidFill>
                <a:schemeClr val="bg1"/>
              </a:solidFill>
            </a:endParaRPr>
          </a:p>
          <a:p>
            <a:r>
              <a:rPr lang="fr-FR" sz="1050" b="1" dirty="0">
                <a:solidFill>
                  <a:schemeClr val="bg1"/>
                </a:solidFill>
              </a:rPr>
              <a:t> </a:t>
            </a:r>
          </a:p>
        </p:txBody>
      </p:sp>
      <p:sp>
        <p:nvSpPr>
          <p:cNvPr id="19" name="Oval 18"/>
          <p:cNvSpPr/>
          <p:nvPr/>
        </p:nvSpPr>
        <p:spPr>
          <a:xfrm>
            <a:off x="34637" y="12006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3" name="TextBox 10">
            <a:extLst>
              <a:ext uri="{FF2B5EF4-FFF2-40B4-BE49-F238E27FC236}">
                <a16:creationId xmlns:a16="http://schemas.microsoft.com/office/drawing/2014/main" id="{787CE3AE-BC68-0A5A-F08C-377C9BFAB102}"/>
              </a:ext>
            </a:extLst>
          </p:cNvPr>
          <p:cNvSpPr txBox="1"/>
          <p:nvPr/>
        </p:nvSpPr>
        <p:spPr>
          <a:xfrm>
            <a:off x="4668333" y="14364"/>
            <a:ext cx="1243353" cy="738664"/>
          </a:xfrm>
          <a:prstGeom prst="rect">
            <a:avLst/>
          </a:prstGeom>
          <a:noFill/>
        </p:spPr>
        <p:txBody>
          <a:bodyPr wrap="square" rtlCol="0">
            <a:spAutoFit/>
          </a:bodyPr>
          <a:lstStyle/>
          <a:p>
            <a:r>
              <a:rPr lang="fr-FR" sz="1050" b="1" dirty="0">
                <a:solidFill>
                  <a:srgbClr val="002060"/>
                </a:solidFill>
              </a:rPr>
              <a:t>Généralités sur la classification des tumeurs célébrables </a:t>
            </a:r>
          </a:p>
        </p:txBody>
      </p:sp>
      <p:sp>
        <p:nvSpPr>
          <p:cNvPr id="7" name="Ellipse 6">
            <a:extLst>
              <a:ext uri="{FF2B5EF4-FFF2-40B4-BE49-F238E27FC236}">
                <a16:creationId xmlns:a16="http://schemas.microsoft.com/office/drawing/2014/main" id="{E19D5907-49B7-9AA1-CD06-42188D40FCC7}"/>
              </a:ext>
            </a:extLst>
          </p:cNvPr>
          <p:cNvSpPr/>
          <p:nvPr/>
        </p:nvSpPr>
        <p:spPr>
          <a:xfrm>
            <a:off x="1729681" y="2384717"/>
            <a:ext cx="1679441" cy="11628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003B5C"/>
                </a:solidFill>
              </a:rPr>
              <a:t>Travaux antérieurs</a:t>
            </a:r>
          </a:p>
        </p:txBody>
      </p:sp>
      <p:sp>
        <p:nvSpPr>
          <p:cNvPr id="26" name="Rectangle : coins arrondis 25">
            <a:extLst>
              <a:ext uri="{FF2B5EF4-FFF2-40B4-BE49-F238E27FC236}">
                <a16:creationId xmlns:a16="http://schemas.microsoft.com/office/drawing/2014/main" id="{C133CF4D-2C09-CA38-94B4-ED55C703DB1F}"/>
              </a:ext>
            </a:extLst>
          </p:cNvPr>
          <p:cNvSpPr/>
          <p:nvPr/>
        </p:nvSpPr>
        <p:spPr>
          <a:xfrm>
            <a:off x="5148470" y="1131524"/>
            <a:ext cx="3042217" cy="9954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3B5C"/>
                </a:solidFill>
              </a:rPr>
              <a:t>Modèle d’</a:t>
            </a:r>
            <a:r>
              <a:rPr lang="fi-FI" dirty="0">
                <a:solidFill>
                  <a:srgbClr val="003B5C"/>
                </a:solidFill>
              </a:rPr>
              <a:t>Ashfaq Hussain et Ajay Khunteta</a:t>
            </a:r>
            <a:endParaRPr lang="fr-FR" dirty="0">
              <a:solidFill>
                <a:srgbClr val="003B5C"/>
              </a:solidFill>
            </a:endParaRPr>
          </a:p>
          <a:p>
            <a:r>
              <a:rPr lang="fr-FR" dirty="0">
                <a:solidFill>
                  <a:srgbClr val="003B5C"/>
                </a:solidFill>
              </a:rPr>
              <a:t>   Accuracy : 93.05%</a:t>
            </a:r>
            <a:endParaRPr lang="fi-FI" dirty="0">
              <a:solidFill>
                <a:srgbClr val="003B5C"/>
              </a:solidFill>
            </a:endParaRPr>
          </a:p>
        </p:txBody>
      </p:sp>
      <p:sp>
        <p:nvSpPr>
          <p:cNvPr id="27" name="Rectangle : coins arrondis 26">
            <a:extLst>
              <a:ext uri="{FF2B5EF4-FFF2-40B4-BE49-F238E27FC236}">
                <a16:creationId xmlns:a16="http://schemas.microsoft.com/office/drawing/2014/main" id="{86BD8A08-3DD7-C9DB-4666-47511DD5FCDE}"/>
              </a:ext>
            </a:extLst>
          </p:cNvPr>
          <p:cNvSpPr/>
          <p:nvPr/>
        </p:nvSpPr>
        <p:spPr>
          <a:xfrm>
            <a:off x="5152627" y="3309730"/>
            <a:ext cx="3042217" cy="9954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3B5C"/>
                </a:solidFill>
              </a:rPr>
              <a:t>Modèle de Jun Cheng et al.</a:t>
            </a:r>
          </a:p>
          <a:p>
            <a:r>
              <a:rPr lang="fr-FR" dirty="0">
                <a:solidFill>
                  <a:srgbClr val="003B5C"/>
                </a:solidFill>
              </a:rPr>
              <a:t>       Accuracy : 91.28%</a:t>
            </a:r>
          </a:p>
        </p:txBody>
      </p:sp>
      <p:cxnSp>
        <p:nvCxnSpPr>
          <p:cNvPr id="31" name="Connecteur droit 30">
            <a:extLst>
              <a:ext uri="{FF2B5EF4-FFF2-40B4-BE49-F238E27FC236}">
                <a16:creationId xmlns:a16="http://schemas.microsoft.com/office/drawing/2014/main" id="{D4BE84FA-6298-F17C-5EED-90E42C395485}"/>
              </a:ext>
            </a:extLst>
          </p:cNvPr>
          <p:cNvCxnSpPr>
            <a:stCxn id="7" idx="7"/>
            <a:endCxn id="26" idx="1"/>
          </p:cNvCxnSpPr>
          <p:nvPr/>
        </p:nvCxnSpPr>
        <p:spPr>
          <a:xfrm flipV="1">
            <a:off x="3163174" y="1629249"/>
            <a:ext cx="1985296" cy="925768"/>
          </a:xfrm>
          <a:prstGeom prst="line">
            <a:avLst/>
          </a:prstGeom>
        </p:spPr>
        <p:style>
          <a:lnRef idx="2">
            <a:schemeClr val="dk1"/>
          </a:lnRef>
          <a:fillRef idx="0">
            <a:schemeClr val="dk1"/>
          </a:fillRef>
          <a:effectRef idx="1">
            <a:schemeClr val="dk1"/>
          </a:effectRef>
          <a:fontRef idx="minor">
            <a:schemeClr val="tx1"/>
          </a:fontRef>
        </p:style>
      </p:cxnSp>
      <p:cxnSp>
        <p:nvCxnSpPr>
          <p:cNvPr id="33" name="Connecteur droit 32">
            <a:extLst>
              <a:ext uri="{FF2B5EF4-FFF2-40B4-BE49-F238E27FC236}">
                <a16:creationId xmlns:a16="http://schemas.microsoft.com/office/drawing/2014/main" id="{35BB9E30-42A1-C346-3F3B-48C94EA12DC2}"/>
              </a:ext>
            </a:extLst>
          </p:cNvPr>
          <p:cNvCxnSpPr>
            <a:stCxn id="7" idx="5"/>
            <a:endCxn id="27" idx="1"/>
          </p:cNvCxnSpPr>
          <p:nvPr/>
        </p:nvCxnSpPr>
        <p:spPr>
          <a:xfrm>
            <a:off x="3163174" y="3377296"/>
            <a:ext cx="1989453" cy="430159"/>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24935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6" presetClass="entr" presetSubtype="2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arn(inVertical)">
                                      <p:cBhvr>
                                        <p:cTn id="16" dur="500"/>
                                        <p:tgtEl>
                                          <p:spTgt spid="2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7</a:t>
            </a:fld>
            <a:endParaRPr lang="fr-FR" dirty="0"/>
          </a:p>
        </p:txBody>
      </p:sp>
      <p:sp>
        <p:nvSpPr>
          <p:cNvPr id="8" name="TextBox 7"/>
          <p:cNvSpPr txBox="1"/>
          <p:nvPr/>
        </p:nvSpPr>
        <p:spPr>
          <a:xfrm>
            <a:off x="0" y="223943"/>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1012389" y="17594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chemeClr val="bg1"/>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546577"/>
          </a:xfrm>
          <a:prstGeom prst="rect">
            <a:avLst/>
          </a:prstGeom>
          <a:noFill/>
        </p:spPr>
        <p:txBody>
          <a:bodyPr wrap="square" rtlCol="0">
            <a:spAutoFit/>
          </a:bodyPr>
          <a:lstStyle/>
          <a:p>
            <a:r>
              <a:rPr lang="fr-FR" sz="1050" b="1" dirty="0">
                <a:solidFill>
                  <a:schemeClr val="bg1"/>
                </a:solidFill>
              </a:rPr>
              <a:t>Le cerveau</a:t>
            </a:r>
          </a:p>
          <a:p>
            <a:endParaRPr lang="fr-FR" sz="1050" b="1" dirty="0">
              <a:solidFill>
                <a:schemeClr val="bg1"/>
              </a:solidFill>
            </a:endParaRPr>
          </a:p>
          <a:p>
            <a:r>
              <a:rPr lang="fr-FR" sz="1050" b="1" dirty="0">
                <a:solidFill>
                  <a:schemeClr val="bg1"/>
                </a:solidFill>
              </a:rPr>
              <a:t>Tumeur cérébrale</a:t>
            </a:r>
          </a:p>
          <a:p>
            <a:endParaRPr lang="fr-FR" sz="1050" b="1" dirty="0">
              <a:solidFill>
                <a:schemeClr val="bg1"/>
              </a:solidFill>
            </a:endParaRPr>
          </a:p>
          <a:p>
            <a:r>
              <a:rPr lang="fr-FR" sz="1050" b="1" dirty="0">
                <a:solidFill>
                  <a:schemeClr val="bg1"/>
                </a:solidFill>
              </a:rPr>
              <a:t>Imagerie par Résonance Magnétique IRM</a:t>
            </a:r>
          </a:p>
          <a:p>
            <a:r>
              <a:rPr lang="fr-FR" sz="1050" b="1" dirty="0">
                <a:solidFill>
                  <a:schemeClr val="bg1"/>
                </a:solidFill>
              </a:rPr>
              <a:t> </a:t>
            </a:r>
          </a:p>
        </p:txBody>
      </p:sp>
      <p:sp>
        <p:nvSpPr>
          <p:cNvPr id="19" name="Oval 18"/>
          <p:cNvSpPr/>
          <p:nvPr/>
        </p:nvSpPr>
        <p:spPr>
          <a:xfrm>
            <a:off x="34637" y="120065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pic>
        <p:nvPicPr>
          <p:cNvPr id="7" name="Image 6">
            <a:extLst>
              <a:ext uri="{FF2B5EF4-FFF2-40B4-BE49-F238E27FC236}">
                <a16:creationId xmlns:a16="http://schemas.microsoft.com/office/drawing/2014/main" id="{6CBB7F24-8A60-7D7F-3A6D-FE19E05EB459}"/>
              </a:ext>
            </a:extLst>
          </p:cNvPr>
          <p:cNvPicPr>
            <a:picLocks noChangeAspect="1"/>
          </p:cNvPicPr>
          <p:nvPr/>
        </p:nvPicPr>
        <p:blipFill>
          <a:blip r:embed="rId3"/>
          <a:stretch>
            <a:fillRect/>
          </a:stretch>
        </p:blipFill>
        <p:spPr>
          <a:xfrm>
            <a:off x="2676459" y="1289161"/>
            <a:ext cx="4152900" cy="25651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ZoneTexte 1">
            <a:extLst>
              <a:ext uri="{FF2B5EF4-FFF2-40B4-BE49-F238E27FC236}">
                <a16:creationId xmlns:a16="http://schemas.microsoft.com/office/drawing/2014/main" id="{3196458B-C9AF-38AB-7BCF-D0CCB5A761B3}"/>
              </a:ext>
            </a:extLst>
          </p:cNvPr>
          <p:cNvSpPr txBox="1"/>
          <p:nvPr/>
        </p:nvSpPr>
        <p:spPr>
          <a:xfrm>
            <a:off x="2153283" y="239164"/>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708662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8</a:t>
            </a:fld>
            <a:endParaRPr lang="fr-FR" dirty="0"/>
          </a:p>
        </p:txBody>
      </p:sp>
      <p:sp>
        <p:nvSpPr>
          <p:cNvPr id="8" name="TextBox 7"/>
          <p:cNvSpPr txBox="1"/>
          <p:nvPr/>
        </p:nvSpPr>
        <p:spPr>
          <a:xfrm>
            <a:off x="0"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924518" y="151549"/>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chemeClr val="bg1"/>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546577"/>
          </a:xfrm>
          <a:prstGeom prst="rect">
            <a:avLst/>
          </a:prstGeom>
          <a:noFill/>
        </p:spPr>
        <p:txBody>
          <a:bodyPr wrap="square" rtlCol="0">
            <a:spAutoFit/>
          </a:bodyPr>
          <a:lstStyle/>
          <a:p>
            <a:r>
              <a:rPr lang="fr-FR" sz="1050" b="1" dirty="0">
                <a:solidFill>
                  <a:schemeClr val="bg1"/>
                </a:solidFill>
              </a:rPr>
              <a:t>Le cerveau</a:t>
            </a:r>
          </a:p>
          <a:p>
            <a:endParaRPr lang="fr-FR" sz="1050" b="1" dirty="0">
              <a:solidFill>
                <a:schemeClr val="bg1"/>
              </a:solidFill>
            </a:endParaRPr>
          </a:p>
          <a:p>
            <a:r>
              <a:rPr lang="fr-FR" sz="1050" b="1" dirty="0">
                <a:solidFill>
                  <a:schemeClr val="bg1"/>
                </a:solidFill>
              </a:rPr>
              <a:t>Tumeur cérébrale</a:t>
            </a:r>
          </a:p>
          <a:p>
            <a:endParaRPr lang="fr-FR" sz="1050" b="1" dirty="0">
              <a:solidFill>
                <a:schemeClr val="bg1"/>
              </a:solidFill>
            </a:endParaRPr>
          </a:p>
          <a:p>
            <a:r>
              <a:rPr lang="fr-FR" sz="1050" b="1" dirty="0">
                <a:solidFill>
                  <a:schemeClr val="bg1"/>
                </a:solidFill>
              </a:rPr>
              <a:t>Imagerie par Résonance Magnétique IRM</a:t>
            </a:r>
          </a:p>
          <a:p>
            <a:r>
              <a:rPr lang="fr-FR" sz="1050" b="1" dirty="0">
                <a:solidFill>
                  <a:schemeClr val="bg1"/>
                </a:solidFill>
              </a:rPr>
              <a:t> </a:t>
            </a:r>
          </a:p>
        </p:txBody>
      </p:sp>
      <p:sp>
        <p:nvSpPr>
          <p:cNvPr id="19" name="Oval 18"/>
          <p:cNvSpPr/>
          <p:nvPr/>
        </p:nvSpPr>
        <p:spPr>
          <a:xfrm>
            <a:off x="58882" y="156260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ADE47DCF-8580-441E-9FED-1D1AEA63F23A}"/>
              </a:ext>
            </a:extLst>
          </p:cNvPr>
          <p:cNvSpPr txBox="1"/>
          <p:nvPr/>
        </p:nvSpPr>
        <p:spPr>
          <a:xfrm>
            <a:off x="1460457" y="1043136"/>
            <a:ext cx="7484918" cy="646331"/>
          </a:xfrm>
          <a:prstGeom prst="rect">
            <a:avLst/>
          </a:prstGeom>
          <a:solidFill>
            <a:srgbClr val="005B8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marR="0" lvl="0" algn="l" rtl="0">
              <a:lnSpc>
                <a:spcPct val="100000"/>
              </a:lnSpc>
              <a:spcBef>
                <a:spcPts val="0"/>
              </a:spcBef>
              <a:spcAft>
                <a:spcPts val="0"/>
              </a:spcAft>
            </a:defPPr>
            <a:lvl1pPr>
              <a:defRPr sz="1200">
                <a:solidFill>
                  <a:schemeClr val="bg1"/>
                </a:solidFill>
              </a:defRPr>
            </a:lvl1pPr>
          </a:lstStyle>
          <a:p>
            <a:r>
              <a:rPr lang="fr-FR" dirty="0"/>
              <a:t>la tumeur cérébrale désigne toutes les tumeurs qui se situent à l’intérieur du crâne et qui peuvent se développer dans n’importe quelle zone du cerveau.</a:t>
            </a:r>
          </a:p>
          <a:p>
            <a:endParaRPr lang="fr-FR" dirty="0"/>
          </a:p>
        </p:txBody>
      </p:sp>
      <p:pic>
        <p:nvPicPr>
          <p:cNvPr id="4" name="Image 3">
            <a:extLst>
              <a:ext uri="{FF2B5EF4-FFF2-40B4-BE49-F238E27FC236}">
                <a16:creationId xmlns:a16="http://schemas.microsoft.com/office/drawing/2014/main" id="{55491E89-EA12-5D60-4C9F-72EE5BE72276}"/>
              </a:ext>
            </a:extLst>
          </p:cNvPr>
          <p:cNvPicPr>
            <a:picLocks noChangeAspect="1"/>
          </p:cNvPicPr>
          <p:nvPr/>
        </p:nvPicPr>
        <p:blipFill>
          <a:blip r:embed="rId3"/>
          <a:stretch>
            <a:fillRect/>
          </a:stretch>
        </p:blipFill>
        <p:spPr>
          <a:xfrm>
            <a:off x="1729681" y="1956968"/>
            <a:ext cx="1819275" cy="1819275"/>
          </a:xfrm>
          <a:prstGeom prst="rect">
            <a:avLst/>
          </a:prstGeom>
        </p:spPr>
      </p:pic>
      <p:sp>
        <p:nvSpPr>
          <p:cNvPr id="9" name="ZoneTexte 8">
            <a:extLst>
              <a:ext uri="{FF2B5EF4-FFF2-40B4-BE49-F238E27FC236}">
                <a16:creationId xmlns:a16="http://schemas.microsoft.com/office/drawing/2014/main" id="{BCF2A35B-F46F-E12D-EA71-224DCECB7C66}"/>
              </a:ext>
            </a:extLst>
          </p:cNvPr>
          <p:cNvSpPr txBox="1"/>
          <p:nvPr/>
        </p:nvSpPr>
        <p:spPr>
          <a:xfrm>
            <a:off x="2124075" y="3838754"/>
            <a:ext cx="1028199" cy="276999"/>
          </a:xfrm>
          <a:prstGeom prst="rect">
            <a:avLst/>
          </a:prstGeom>
          <a:noFill/>
        </p:spPr>
        <p:txBody>
          <a:bodyPr wrap="square" rtlCol="0">
            <a:spAutoFit/>
          </a:bodyPr>
          <a:lstStyle/>
          <a:p>
            <a:r>
              <a:rPr lang="fr-FR" sz="1200" dirty="0"/>
              <a:t>Les gliomes</a:t>
            </a:r>
          </a:p>
        </p:txBody>
      </p:sp>
      <p:pic>
        <p:nvPicPr>
          <p:cNvPr id="20" name="Image 19">
            <a:extLst>
              <a:ext uri="{FF2B5EF4-FFF2-40B4-BE49-F238E27FC236}">
                <a16:creationId xmlns:a16="http://schemas.microsoft.com/office/drawing/2014/main" id="{7DCF0686-EF64-5B1C-3730-CACAC4E212AD}"/>
              </a:ext>
            </a:extLst>
          </p:cNvPr>
          <p:cNvPicPr>
            <a:picLocks noChangeAspect="1"/>
          </p:cNvPicPr>
          <p:nvPr/>
        </p:nvPicPr>
        <p:blipFill>
          <a:blip r:embed="rId4"/>
          <a:stretch>
            <a:fillRect/>
          </a:stretch>
        </p:blipFill>
        <p:spPr>
          <a:xfrm>
            <a:off x="4010266" y="1927835"/>
            <a:ext cx="1613421" cy="1882160"/>
          </a:xfrm>
          <a:prstGeom prst="rect">
            <a:avLst/>
          </a:prstGeom>
        </p:spPr>
      </p:pic>
      <p:sp>
        <p:nvSpPr>
          <p:cNvPr id="21" name="ZoneTexte 20">
            <a:extLst>
              <a:ext uri="{FF2B5EF4-FFF2-40B4-BE49-F238E27FC236}">
                <a16:creationId xmlns:a16="http://schemas.microsoft.com/office/drawing/2014/main" id="{EE921CD2-B736-B6F0-054B-D324272CF815}"/>
              </a:ext>
            </a:extLst>
          </p:cNvPr>
          <p:cNvSpPr txBox="1"/>
          <p:nvPr/>
        </p:nvSpPr>
        <p:spPr>
          <a:xfrm>
            <a:off x="4124325" y="3977253"/>
            <a:ext cx="1323975" cy="261610"/>
          </a:xfrm>
          <a:prstGeom prst="rect">
            <a:avLst/>
          </a:prstGeom>
          <a:noFill/>
        </p:spPr>
        <p:txBody>
          <a:bodyPr wrap="square" rtlCol="0">
            <a:spAutoFit/>
          </a:bodyPr>
          <a:lstStyle/>
          <a:p>
            <a:r>
              <a:rPr lang="fr-FR" sz="1100" dirty="0"/>
              <a:t> Les méningiomes</a:t>
            </a:r>
          </a:p>
        </p:txBody>
      </p:sp>
      <p:pic>
        <p:nvPicPr>
          <p:cNvPr id="23" name="Image 22">
            <a:extLst>
              <a:ext uri="{FF2B5EF4-FFF2-40B4-BE49-F238E27FC236}">
                <a16:creationId xmlns:a16="http://schemas.microsoft.com/office/drawing/2014/main" id="{BAC5CE9F-62CF-C8B8-DA8D-CEA995341A5B}"/>
              </a:ext>
            </a:extLst>
          </p:cNvPr>
          <p:cNvPicPr>
            <a:picLocks noChangeAspect="1"/>
          </p:cNvPicPr>
          <p:nvPr/>
        </p:nvPicPr>
        <p:blipFill>
          <a:blip r:embed="rId5"/>
          <a:stretch>
            <a:fillRect/>
          </a:stretch>
        </p:blipFill>
        <p:spPr>
          <a:xfrm>
            <a:off x="6079308" y="1935650"/>
            <a:ext cx="1811460" cy="1811460"/>
          </a:xfrm>
          <a:prstGeom prst="rect">
            <a:avLst/>
          </a:prstGeom>
        </p:spPr>
      </p:pic>
      <p:sp>
        <p:nvSpPr>
          <p:cNvPr id="24" name="ZoneTexte 23">
            <a:extLst>
              <a:ext uri="{FF2B5EF4-FFF2-40B4-BE49-F238E27FC236}">
                <a16:creationId xmlns:a16="http://schemas.microsoft.com/office/drawing/2014/main" id="{8D83DA6C-7FC7-38BB-2918-99F862EC3B0C}"/>
              </a:ext>
            </a:extLst>
          </p:cNvPr>
          <p:cNvSpPr txBox="1"/>
          <p:nvPr/>
        </p:nvSpPr>
        <p:spPr>
          <a:xfrm>
            <a:off x="6132551" y="3876455"/>
            <a:ext cx="1982749" cy="276999"/>
          </a:xfrm>
          <a:prstGeom prst="rect">
            <a:avLst/>
          </a:prstGeom>
          <a:noFill/>
        </p:spPr>
        <p:txBody>
          <a:bodyPr wrap="square" rtlCol="0">
            <a:spAutoFit/>
          </a:bodyPr>
          <a:lstStyle/>
          <a:p>
            <a:r>
              <a:rPr lang="fr-FR" sz="1200" dirty="0"/>
              <a:t>L’adénomes hypophysaire</a:t>
            </a:r>
            <a:endParaRPr lang="fr-FR" sz="1050" dirty="0"/>
          </a:p>
        </p:txBody>
      </p:sp>
      <p:sp>
        <p:nvSpPr>
          <p:cNvPr id="3" name="ZoneTexte 2">
            <a:extLst>
              <a:ext uri="{FF2B5EF4-FFF2-40B4-BE49-F238E27FC236}">
                <a16:creationId xmlns:a16="http://schemas.microsoft.com/office/drawing/2014/main" id="{3D659E62-920E-89A1-0A6A-2AF8DF8A47F6}"/>
              </a:ext>
            </a:extLst>
          </p:cNvPr>
          <p:cNvSpPr txBox="1"/>
          <p:nvPr/>
        </p:nvSpPr>
        <p:spPr>
          <a:xfrm>
            <a:off x="2131273" y="221034"/>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0715308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283" y="-6963"/>
            <a:ext cx="9197150" cy="78970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6" name="Rectangle 15"/>
          <p:cNvSpPr/>
          <p:nvPr/>
        </p:nvSpPr>
        <p:spPr>
          <a:xfrm>
            <a:off x="3152274" y="-11158"/>
            <a:ext cx="1427018" cy="7897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 name="Slide Number Placeholder 4"/>
          <p:cNvSpPr>
            <a:spLocks noGrp="1"/>
          </p:cNvSpPr>
          <p:nvPr>
            <p:ph type="sldNum" sz="quarter" idx="12"/>
          </p:nvPr>
        </p:nvSpPr>
        <p:spPr>
          <a:xfrm>
            <a:off x="7086600" y="4869657"/>
            <a:ext cx="2057400" cy="273844"/>
          </a:xfrm>
        </p:spPr>
        <p:txBody>
          <a:bodyPr/>
          <a:lstStyle/>
          <a:p>
            <a:pPr algn="ctr"/>
            <a:fld id="{96226AEC-EBBD-4E3D-8C09-F3A7AFE308FA}" type="slidenum">
              <a:rPr lang="fr-FR" smtClean="0"/>
              <a:pPr algn="ctr"/>
              <a:t>9</a:t>
            </a:fld>
            <a:endParaRPr lang="fr-FR" dirty="0"/>
          </a:p>
        </p:txBody>
      </p:sp>
      <p:sp>
        <p:nvSpPr>
          <p:cNvPr id="8" name="TextBox 7"/>
          <p:cNvSpPr txBox="1"/>
          <p:nvPr/>
        </p:nvSpPr>
        <p:spPr>
          <a:xfrm>
            <a:off x="49357" y="232340"/>
            <a:ext cx="1253837" cy="253916"/>
          </a:xfrm>
          <a:prstGeom prst="rect">
            <a:avLst/>
          </a:prstGeom>
          <a:noFill/>
        </p:spPr>
        <p:txBody>
          <a:bodyPr wrap="square" rtlCol="0">
            <a:spAutoFit/>
          </a:bodyPr>
          <a:lstStyle/>
          <a:p>
            <a:r>
              <a:rPr lang="fr-FR" sz="1050" b="1" dirty="0">
                <a:solidFill>
                  <a:srgbClr val="002060"/>
                </a:solidFill>
              </a:rPr>
              <a:t>Introduction</a:t>
            </a:r>
          </a:p>
        </p:txBody>
      </p:sp>
      <p:sp>
        <p:nvSpPr>
          <p:cNvPr id="10" name="TextBox 9"/>
          <p:cNvSpPr txBox="1"/>
          <p:nvPr/>
        </p:nvSpPr>
        <p:spPr>
          <a:xfrm>
            <a:off x="958222" y="175947"/>
            <a:ext cx="1283956" cy="415498"/>
          </a:xfrm>
          <a:prstGeom prst="rect">
            <a:avLst/>
          </a:prstGeom>
          <a:noFill/>
        </p:spPr>
        <p:txBody>
          <a:bodyPr wrap="square" rtlCol="0">
            <a:spAutoFit/>
          </a:bodyPr>
          <a:lstStyle/>
          <a:p>
            <a:r>
              <a:rPr lang="fr-FR" sz="1050" b="1" dirty="0">
                <a:solidFill>
                  <a:srgbClr val="002060"/>
                </a:solidFill>
              </a:rPr>
              <a:t>Problématiques et objectives</a:t>
            </a:r>
            <a:r>
              <a:rPr lang="fr-FR" sz="800" dirty="0">
                <a:solidFill>
                  <a:srgbClr val="002060"/>
                </a:solidFill>
              </a:rPr>
              <a:t> </a:t>
            </a:r>
          </a:p>
        </p:txBody>
      </p:sp>
      <p:sp>
        <p:nvSpPr>
          <p:cNvPr id="11" name="TextBox 10"/>
          <p:cNvSpPr txBox="1"/>
          <p:nvPr/>
        </p:nvSpPr>
        <p:spPr>
          <a:xfrm>
            <a:off x="3241777" y="39887"/>
            <a:ext cx="1243353" cy="738664"/>
          </a:xfrm>
          <a:prstGeom prst="rect">
            <a:avLst/>
          </a:prstGeom>
          <a:noFill/>
        </p:spPr>
        <p:txBody>
          <a:bodyPr wrap="square" rtlCol="0">
            <a:spAutoFit/>
          </a:bodyPr>
          <a:lstStyle/>
          <a:p>
            <a:r>
              <a:rPr lang="fr-FR" sz="1050" b="1" dirty="0">
                <a:solidFill>
                  <a:schemeClr val="bg1"/>
                </a:solidFill>
              </a:rPr>
              <a:t>Généralités sur la classification des tumeurs célébrables </a:t>
            </a:r>
          </a:p>
        </p:txBody>
      </p:sp>
      <p:sp>
        <p:nvSpPr>
          <p:cNvPr id="12" name="TextBox 11"/>
          <p:cNvSpPr txBox="1"/>
          <p:nvPr/>
        </p:nvSpPr>
        <p:spPr>
          <a:xfrm>
            <a:off x="4941410" y="111182"/>
            <a:ext cx="1137898" cy="577081"/>
          </a:xfrm>
          <a:prstGeom prst="rect">
            <a:avLst/>
          </a:prstGeom>
          <a:noFill/>
        </p:spPr>
        <p:txBody>
          <a:bodyPr wrap="square" rtlCol="0">
            <a:spAutoFit/>
          </a:bodyPr>
          <a:lstStyle/>
          <a:p>
            <a:r>
              <a:rPr lang="fr-FR" sz="1050" b="1" dirty="0">
                <a:solidFill>
                  <a:srgbClr val="002060"/>
                </a:solidFill>
              </a:rPr>
              <a:t>Machines à vecteurs de support</a:t>
            </a:r>
          </a:p>
        </p:txBody>
      </p:sp>
      <p:sp>
        <p:nvSpPr>
          <p:cNvPr id="13" name="TextBox 12"/>
          <p:cNvSpPr txBox="1"/>
          <p:nvPr/>
        </p:nvSpPr>
        <p:spPr>
          <a:xfrm>
            <a:off x="6299889" y="111182"/>
            <a:ext cx="1301966" cy="577081"/>
          </a:xfrm>
          <a:prstGeom prst="rect">
            <a:avLst/>
          </a:prstGeom>
          <a:noFill/>
        </p:spPr>
        <p:txBody>
          <a:bodyPr wrap="square" rtlCol="0">
            <a:spAutoFit/>
          </a:bodyPr>
          <a:lstStyle/>
          <a:p>
            <a:r>
              <a:rPr lang="fr-FR" sz="1050" b="1" dirty="0">
                <a:solidFill>
                  <a:srgbClr val="002060"/>
                </a:solidFill>
              </a:rPr>
              <a:t>Méthodologie , Implémentation et résultats</a:t>
            </a:r>
          </a:p>
        </p:txBody>
      </p:sp>
      <p:sp>
        <p:nvSpPr>
          <p:cNvPr id="14" name="TextBox 13"/>
          <p:cNvSpPr txBox="1"/>
          <p:nvPr/>
        </p:nvSpPr>
        <p:spPr>
          <a:xfrm>
            <a:off x="7783857" y="313131"/>
            <a:ext cx="1441091" cy="253916"/>
          </a:xfrm>
          <a:prstGeom prst="rect">
            <a:avLst/>
          </a:prstGeom>
          <a:noFill/>
        </p:spPr>
        <p:txBody>
          <a:bodyPr wrap="square" rtlCol="0">
            <a:spAutoFit/>
          </a:bodyPr>
          <a:lstStyle/>
          <a:p>
            <a:r>
              <a:rPr lang="fr-FR" sz="1050" b="1" dirty="0">
                <a:solidFill>
                  <a:srgbClr val="002060"/>
                </a:solidFill>
              </a:rPr>
              <a:t>Conclusion</a:t>
            </a:r>
          </a:p>
        </p:txBody>
      </p:sp>
      <p:sp>
        <p:nvSpPr>
          <p:cNvPr id="17" name="Rectangle 16"/>
          <p:cNvSpPr/>
          <p:nvPr/>
        </p:nvSpPr>
        <p:spPr>
          <a:xfrm>
            <a:off x="1" y="1043136"/>
            <a:ext cx="1427018" cy="2683162"/>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8" name="TextBox 17"/>
          <p:cNvSpPr txBox="1"/>
          <p:nvPr/>
        </p:nvSpPr>
        <p:spPr>
          <a:xfrm>
            <a:off x="173182" y="1154547"/>
            <a:ext cx="1253837" cy="1546577"/>
          </a:xfrm>
          <a:prstGeom prst="rect">
            <a:avLst/>
          </a:prstGeom>
          <a:noFill/>
        </p:spPr>
        <p:txBody>
          <a:bodyPr wrap="square" rtlCol="0">
            <a:spAutoFit/>
          </a:bodyPr>
          <a:lstStyle/>
          <a:p>
            <a:r>
              <a:rPr lang="fr-FR" sz="1050" b="1" dirty="0">
                <a:solidFill>
                  <a:schemeClr val="bg1"/>
                </a:solidFill>
              </a:rPr>
              <a:t>Le cerveau</a:t>
            </a:r>
          </a:p>
          <a:p>
            <a:endParaRPr lang="fr-FR" sz="1050" b="1" dirty="0">
              <a:solidFill>
                <a:schemeClr val="bg1"/>
              </a:solidFill>
            </a:endParaRPr>
          </a:p>
          <a:p>
            <a:r>
              <a:rPr lang="fr-FR" sz="1050" b="1" dirty="0">
                <a:solidFill>
                  <a:schemeClr val="bg1"/>
                </a:solidFill>
              </a:rPr>
              <a:t>Tumeur cérébrale</a:t>
            </a:r>
          </a:p>
          <a:p>
            <a:endParaRPr lang="fr-FR" sz="1050" b="1" dirty="0">
              <a:solidFill>
                <a:schemeClr val="bg1"/>
              </a:solidFill>
            </a:endParaRPr>
          </a:p>
          <a:p>
            <a:r>
              <a:rPr lang="fr-FR" sz="1050" b="1" dirty="0">
                <a:solidFill>
                  <a:schemeClr val="bg1"/>
                </a:solidFill>
              </a:rPr>
              <a:t>Imagerie par Résonance Magnétique IRM</a:t>
            </a:r>
          </a:p>
          <a:p>
            <a:r>
              <a:rPr lang="fr-FR" sz="1050" b="1" dirty="0">
                <a:solidFill>
                  <a:schemeClr val="bg1"/>
                </a:solidFill>
              </a:rPr>
              <a:t> </a:t>
            </a:r>
          </a:p>
        </p:txBody>
      </p:sp>
      <p:sp>
        <p:nvSpPr>
          <p:cNvPr id="19" name="Oval 18"/>
          <p:cNvSpPr/>
          <p:nvPr/>
        </p:nvSpPr>
        <p:spPr>
          <a:xfrm>
            <a:off x="49357" y="2096003"/>
            <a:ext cx="145473" cy="138620"/>
          </a:xfrm>
          <a:prstGeom prst="ellipse">
            <a:avLst/>
          </a:prstGeom>
          <a:solidFill>
            <a:srgbClr val="00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highlight>
                <a:srgbClr val="000080"/>
              </a:highlight>
            </a:endParaRPr>
          </a:p>
        </p:txBody>
      </p:sp>
      <p:sp>
        <p:nvSpPr>
          <p:cNvPr id="2" name="ZoneTexte 1">
            <a:extLst>
              <a:ext uri="{FF2B5EF4-FFF2-40B4-BE49-F238E27FC236}">
                <a16:creationId xmlns:a16="http://schemas.microsoft.com/office/drawing/2014/main" id="{ADE47DCF-8580-441E-9FED-1D1AEA63F23A}"/>
              </a:ext>
            </a:extLst>
          </p:cNvPr>
          <p:cNvSpPr txBox="1"/>
          <p:nvPr/>
        </p:nvSpPr>
        <p:spPr>
          <a:xfrm>
            <a:off x="1600200" y="1089193"/>
            <a:ext cx="7484918" cy="461665"/>
          </a:xfrm>
          <a:prstGeom prst="rect">
            <a:avLst/>
          </a:prstGeom>
          <a:solidFill>
            <a:srgbClr val="005B8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fr-FR" sz="1200" dirty="0">
                <a:solidFill>
                  <a:schemeClr val="bg1"/>
                </a:solidFill>
              </a:rPr>
              <a:t>L’imagerie par résonance magnétique est une technique d’examen qui permet de créer des images d’une partie du corps ou des organes à l’aide d’un appareil d’imagerie médicale cylindrique.</a:t>
            </a:r>
            <a:endParaRPr lang="fr-FR" sz="1050" dirty="0">
              <a:solidFill>
                <a:schemeClr val="bg1"/>
              </a:solidFill>
            </a:endParaRPr>
          </a:p>
        </p:txBody>
      </p:sp>
      <p:pic>
        <p:nvPicPr>
          <p:cNvPr id="7" name="Image 6">
            <a:extLst>
              <a:ext uri="{FF2B5EF4-FFF2-40B4-BE49-F238E27FC236}">
                <a16:creationId xmlns:a16="http://schemas.microsoft.com/office/drawing/2014/main" id="{1044EF3A-FEDD-D608-B5F6-05F3EA79811F}"/>
              </a:ext>
            </a:extLst>
          </p:cNvPr>
          <p:cNvPicPr>
            <a:picLocks noChangeAspect="1"/>
          </p:cNvPicPr>
          <p:nvPr/>
        </p:nvPicPr>
        <p:blipFill>
          <a:blip r:embed="rId3"/>
          <a:stretch>
            <a:fillRect/>
          </a:stretch>
        </p:blipFill>
        <p:spPr>
          <a:xfrm>
            <a:off x="2954599" y="1874133"/>
            <a:ext cx="3973622" cy="2651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ZoneTexte 2">
            <a:extLst>
              <a:ext uri="{FF2B5EF4-FFF2-40B4-BE49-F238E27FC236}">
                <a16:creationId xmlns:a16="http://schemas.microsoft.com/office/drawing/2014/main" id="{C75408B6-3D48-94CC-A5AA-0B57B8E5A0EA}"/>
              </a:ext>
            </a:extLst>
          </p:cNvPr>
          <p:cNvSpPr txBox="1"/>
          <p:nvPr/>
        </p:nvSpPr>
        <p:spPr>
          <a:xfrm>
            <a:off x="2130990" y="232340"/>
            <a:ext cx="1132473" cy="684803"/>
          </a:xfrm>
          <a:prstGeom prst="rect">
            <a:avLst/>
          </a:prstGeom>
          <a:noFill/>
        </p:spPr>
        <p:txBody>
          <a:bodyPr wrap="square" rtlCol="0">
            <a:spAutoFit/>
          </a:bodyPr>
          <a:lstStyle/>
          <a:p>
            <a:r>
              <a:rPr lang="fr-FR" sz="1050" b="1" dirty="0">
                <a:solidFill>
                  <a:srgbClr val="002060"/>
                </a:solidFill>
                <a:latin typeface="+mn-lt"/>
              </a:rPr>
              <a:t>Etat de l’art</a:t>
            </a:r>
          </a:p>
          <a:p>
            <a:endParaRPr lang="fr-FR" b="1" dirty="0">
              <a:latin typeface="+mn-lt"/>
            </a:endParaRPr>
          </a:p>
          <a:p>
            <a:endParaRPr lang="fr-FR" b="1" dirty="0">
              <a:latin typeface="+mn-lt"/>
            </a:endParaRPr>
          </a:p>
        </p:txBody>
      </p:sp>
    </p:spTree>
    <p:extLst>
      <p:ext uri="{BB962C8B-B14F-4D97-AF65-F5344CB8AC3E}">
        <p14:creationId xmlns:p14="http://schemas.microsoft.com/office/powerpoint/2010/main" val="3569867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Neuron Infographics by Slidesgo">
  <a:themeElements>
    <a:clrScheme name="Simple Light">
      <a:dk1>
        <a:srgbClr val="000000"/>
      </a:dk1>
      <a:lt1>
        <a:srgbClr val="FFFFFF"/>
      </a:lt1>
      <a:dk2>
        <a:srgbClr val="666666"/>
      </a:dk2>
      <a:lt2>
        <a:srgbClr val="D9D9D9"/>
      </a:lt2>
      <a:accent1>
        <a:srgbClr val="8DA4BA"/>
      </a:accent1>
      <a:accent2>
        <a:srgbClr val="419AB0"/>
      </a:accent2>
      <a:accent3>
        <a:srgbClr val="2F8094"/>
      </a:accent3>
      <a:accent4>
        <a:srgbClr val="366D8B"/>
      </a:accent4>
      <a:accent5>
        <a:srgbClr val="B9C9D5"/>
      </a:accent5>
      <a:accent6>
        <a:srgbClr val="61C5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TotalTime>
  <Words>4837</Words>
  <Application>Microsoft Office PowerPoint</Application>
  <PresentationFormat>Affichage à l'écran (16:9)</PresentationFormat>
  <Paragraphs>601</Paragraphs>
  <Slides>31</Slides>
  <Notes>31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31</vt:i4>
      </vt:variant>
    </vt:vector>
  </HeadingPairs>
  <TitlesOfParts>
    <vt:vector size="43" baseType="lpstr">
      <vt:lpstr>source-serif-pro</vt:lpstr>
      <vt:lpstr>Arial</vt:lpstr>
      <vt:lpstr>Fira Sans Extra Condensed SemiBold</vt:lpstr>
      <vt:lpstr>Tahoma</vt:lpstr>
      <vt:lpstr>Symbol</vt:lpstr>
      <vt:lpstr>Wingdings</vt:lpstr>
      <vt:lpstr>Segoe UI</vt:lpstr>
      <vt:lpstr>Calibri</vt:lpstr>
      <vt:lpstr>Roboto</vt:lpstr>
      <vt:lpstr>Cambria Math</vt:lpstr>
      <vt:lpstr>Fira Sans Extra Condensed</vt:lpstr>
      <vt:lpstr>Neuron Infographics by Slidesgo</vt:lpstr>
      <vt:lpstr>Classification des tumeurs cérébrales à partir d’images par résonance magnétique (IRM) en utilisant des machines à vecteurs de support (SVM)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Classification des tumeurs cérébrales à partir d’images par résonance magnétique (IRM) en utilisant des machines à vecteurs de support (SVM)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des tumeurs cérébrales à partir d’images par résonance magnétique (IRM) en utilisant des machines à vecteurs de support (SVM) </dc:title>
  <cp:lastModifiedBy>INKA</cp:lastModifiedBy>
  <cp:revision>94</cp:revision>
  <dcterms:modified xsi:type="dcterms:W3CDTF">2024-06-24T21:40:59Z</dcterms:modified>
</cp:coreProperties>
</file>